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8" r:id="rId19"/>
    <p:sldId id="279" r:id="rId20"/>
    <p:sldId id="280" r:id="rId21"/>
    <p:sldId id="281" r:id="rId22"/>
    <p:sldId id="282" r:id="rId23"/>
    <p:sldId id="283" r:id="rId24"/>
    <p:sldId id="284" r:id="rId25"/>
    <p:sldId id="297" r:id="rId26"/>
    <p:sldId id="299" r:id="rId27"/>
  </p:sldIdLst>
  <p:sldSz cx="9144000" cy="6858000" type="screen4x3"/>
  <p:notesSz cx="6797675" cy="9928225"/>
  <p:defaultTextStyle>
    <a:lvl1pPr defTabSz="457200">
      <a:defRPr>
        <a:solidFill>
          <a:srgbClr val="3C3C3B"/>
        </a:solidFill>
        <a:latin typeface="+mn-lt"/>
        <a:ea typeface="+mn-ea"/>
        <a:cs typeface="+mn-cs"/>
        <a:sym typeface="Helvetica"/>
      </a:defRPr>
    </a:lvl1pPr>
    <a:lvl2pPr defTabSz="457200">
      <a:defRPr>
        <a:solidFill>
          <a:srgbClr val="3C3C3B"/>
        </a:solidFill>
        <a:latin typeface="+mn-lt"/>
        <a:ea typeface="+mn-ea"/>
        <a:cs typeface="+mn-cs"/>
        <a:sym typeface="Helvetica"/>
      </a:defRPr>
    </a:lvl2pPr>
    <a:lvl3pPr defTabSz="457200">
      <a:defRPr>
        <a:solidFill>
          <a:srgbClr val="3C3C3B"/>
        </a:solidFill>
        <a:latin typeface="+mn-lt"/>
        <a:ea typeface="+mn-ea"/>
        <a:cs typeface="+mn-cs"/>
        <a:sym typeface="Helvetica"/>
      </a:defRPr>
    </a:lvl3pPr>
    <a:lvl4pPr defTabSz="457200">
      <a:defRPr>
        <a:solidFill>
          <a:srgbClr val="3C3C3B"/>
        </a:solidFill>
        <a:latin typeface="+mn-lt"/>
        <a:ea typeface="+mn-ea"/>
        <a:cs typeface="+mn-cs"/>
        <a:sym typeface="Helvetica"/>
      </a:defRPr>
    </a:lvl4pPr>
    <a:lvl5pPr defTabSz="457200">
      <a:defRPr>
        <a:solidFill>
          <a:srgbClr val="3C3C3B"/>
        </a:solidFill>
        <a:latin typeface="+mn-lt"/>
        <a:ea typeface="+mn-ea"/>
        <a:cs typeface="+mn-cs"/>
        <a:sym typeface="Helvetica"/>
      </a:defRPr>
    </a:lvl5pPr>
    <a:lvl6pPr defTabSz="457200">
      <a:defRPr>
        <a:solidFill>
          <a:srgbClr val="3C3C3B"/>
        </a:solidFill>
        <a:latin typeface="+mn-lt"/>
        <a:ea typeface="+mn-ea"/>
        <a:cs typeface="+mn-cs"/>
        <a:sym typeface="Helvetica"/>
      </a:defRPr>
    </a:lvl6pPr>
    <a:lvl7pPr defTabSz="457200">
      <a:defRPr>
        <a:solidFill>
          <a:srgbClr val="3C3C3B"/>
        </a:solidFill>
        <a:latin typeface="+mn-lt"/>
        <a:ea typeface="+mn-ea"/>
        <a:cs typeface="+mn-cs"/>
        <a:sym typeface="Helvetica"/>
      </a:defRPr>
    </a:lvl7pPr>
    <a:lvl8pPr defTabSz="457200">
      <a:defRPr>
        <a:solidFill>
          <a:srgbClr val="3C3C3B"/>
        </a:solidFill>
        <a:latin typeface="+mn-lt"/>
        <a:ea typeface="+mn-ea"/>
        <a:cs typeface="+mn-cs"/>
        <a:sym typeface="Helvetica"/>
      </a:defRPr>
    </a:lvl8pPr>
    <a:lvl9pPr defTabSz="457200">
      <a:defRPr>
        <a:solidFill>
          <a:srgbClr val="3C3C3B"/>
        </a:solidFill>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CACB"/>
          </a:solidFill>
        </a:fill>
      </a:tcStyle>
    </a:wholeTbl>
    <a:band2H>
      <a:tcTxStyle/>
      <a:tcStyle>
        <a:tcBdr/>
        <a:fill>
          <a:solidFill>
            <a:srgbClr val="EBE6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firstRow>
  </a:tblStyle>
  <a:tblStyle styleId="{C7B018BB-80A7-4F77-B60F-C8B233D01FF8}"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E9E8"/>
          </a:solidFill>
        </a:fill>
      </a:tcStyle>
    </a:wholeTbl>
    <a:band2H>
      <a:tcTxStyle/>
      <a:tcStyle>
        <a:tcBdr/>
        <a:fill>
          <a:solidFill>
            <a:srgbClr val="F4F4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firstRow>
  </a:tblStyle>
  <a:tblStyle styleId="{EEE7283C-3CF3-47DC-8721-378D4A62B228}"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3D2CB"/>
          </a:solidFill>
        </a:fill>
      </a:tcStyle>
    </a:wholeTbl>
    <a:band2H>
      <a:tcTxStyle/>
      <a:tcStyle>
        <a:tcBdr/>
        <a:fill>
          <a:solidFill>
            <a:srgbClr val="F9EA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firstRow>
  </a:tblStyle>
  <a:tblStyle styleId="{CF821DB8-F4EB-4A41-A1BA-3FCAFE7338EE}" styleName="">
    <a:tblBg/>
    <a:wholeTbl>
      <a:tcTxStyle b="on" i="on">
        <a:fontRef idx="minor">
          <a:srgbClr val="3C3C3B"/>
        </a:fontRef>
        <a:srgbClr val="3C3C3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1223"/>
          </a:solidFill>
        </a:fill>
      </a:tcStyle>
    </a:firstCol>
    <a:lastRow>
      <a:tcTxStyle b="on" i="on">
        <a:fontRef idx="minor">
          <a:srgbClr val="3C3C3B"/>
        </a:fontRef>
        <a:srgbClr val="3C3C3B"/>
      </a:tcTxStyle>
      <a:tcStyle>
        <a:tcBdr>
          <a:left>
            <a:ln w="12700" cap="flat">
              <a:noFill/>
              <a:miter lim="400000"/>
            </a:ln>
          </a:left>
          <a:right>
            <a:ln w="12700" cap="flat">
              <a:noFill/>
              <a:miter lim="400000"/>
            </a:ln>
          </a:right>
          <a:top>
            <a:ln w="50800" cap="flat">
              <a:solidFill>
                <a:srgbClr val="3C3C3B"/>
              </a:solidFill>
              <a:prstDash val="solid"/>
              <a:bevel/>
            </a:ln>
          </a:top>
          <a:bottom>
            <a:ln w="25400" cap="flat">
              <a:solidFill>
                <a:srgbClr val="3C3C3B"/>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3C3C3B"/>
              </a:solidFill>
              <a:prstDash val="solid"/>
              <a:bevel/>
            </a:ln>
          </a:top>
          <a:bottom>
            <a:ln w="25400" cap="flat">
              <a:solidFill>
                <a:srgbClr val="3C3C3B"/>
              </a:solidFill>
              <a:prstDash val="solid"/>
              <a:bevel/>
            </a:ln>
          </a:bottom>
          <a:insideH>
            <a:ln w="12700" cap="flat">
              <a:noFill/>
              <a:miter lim="400000"/>
            </a:ln>
          </a:insideH>
          <a:insideV>
            <a:ln w="12700" cap="flat">
              <a:noFill/>
              <a:miter lim="400000"/>
            </a:ln>
          </a:insideV>
        </a:tcBdr>
        <a:fill>
          <a:solidFill>
            <a:srgbClr val="791223"/>
          </a:solidFill>
        </a:fill>
      </a:tcStyle>
    </a:firstRow>
  </a:tblStyle>
  <a:tblStyle styleId="{33BA23B1-9221-436E-865A-0063620EA4FD}"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7E7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firstRow>
  </a:tblStyle>
  <a:tblStyle styleId="{2708684C-4D16-4618-839F-0558EEFCDFE6}" styleName="">
    <a:tblBg/>
    <a:wholeTbl>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solidFill>
            <a:srgbClr val="3C3C3B">
              <a:alpha val="20000"/>
            </a:srgbClr>
          </a:solidFill>
        </a:fill>
      </a:tcStyle>
    </a:wholeTbl>
    <a:band2H>
      <a:tcTxStyle/>
      <a:tcStyle>
        <a:tcBdr/>
        <a:fill>
          <a:solidFill>
            <a:srgbClr val="FFFFFF"/>
          </a:solidFill>
        </a:fill>
      </a:tcStyle>
    </a:band2H>
    <a:firstCol>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solidFill>
            <a:srgbClr val="3C3C3B">
              <a:alpha val="20000"/>
            </a:srgbClr>
          </a:solidFill>
        </a:fill>
      </a:tcStyle>
    </a:firstCol>
    <a:lastRow>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508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noFill/>
        </a:fill>
      </a:tcStyle>
    </a:lastRow>
    <a:firstRow>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254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9070" autoAdjust="0"/>
  </p:normalViewPr>
  <p:slideViewPr>
    <p:cSldViewPr snapToGrid="0">
      <p:cViewPr varScale="1">
        <p:scale>
          <a:sx n="45" d="100"/>
          <a:sy n="45" d="100"/>
        </p:scale>
        <p:origin x="350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48" name="Shape 48"/>
          <p:cNvSpPr>
            <a:spLocks noGrp="1"/>
          </p:cNvSpPr>
          <p:nvPr>
            <p:ph type="body" sz="quarter" idx="1"/>
          </p:nvPr>
        </p:nvSpPr>
        <p:spPr>
          <a:xfrm>
            <a:off x="906357" y="4715907"/>
            <a:ext cx="4984962" cy="4467701"/>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sl.mendeley.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endeley.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pPr lvl="0"/>
            <a:endParaRPr/>
          </a:p>
        </p:txBody>
      </p:sp>
      <p:sp>
        <p:nvSpPr>
          <p:cNvPr id="57" name="Shape 57"/>
          <p:cNvSpPr>
            <a:spLocks noGrp="1"/>
          </p:cNvSpPr>
          <p:nvPr>
            <p:ph type="body" sz="quarter" idx="1"/>
          </p:nvPr>
        </p:nvSpPr>
        <p:spPr>
          <a:prstGeom prst="rect">
            <a:avLst/>
          </a:prstGeom>
        </p:spPr>
        <p:txBody>
          <a:bodyPr/>
          <a:lstStyle/>
          <a:p>
            <a:pPr lvl="0">
              <a:lnSpc>
                <a:spcPct val="117999"/>
              </a:lnSpc>
              <a:defRPr sz="1800"/>
            </a:pPr>
            <a:r>
              <a:rPr sz="1400" dirty="0" err="1" smtClean="0"/>
              <a:t>Mendeley</a:t>
            </a:r>
            <a:r>
              <a:rPr sz="1400" dirty="0" smtClean="0"/>
              <a:t> </a:t>
            </a:r>
            <a:r>
              <a:rPr sz="1400" dirty="0"/>
              <a:t>is designed to help you to achieve three main goals:</a:t>
            </a:r>
          </a:p>
          <a:p>
            <a:pPr lvl="0">
              <a:lnSpc>
                <a:spcPct val="117999"/>
              </a:lnSpc>
              <a:defRPr sz="1800"/>
            </a:pPr>
            <a:endParaRPr sz="1400" dirty="0"/>
          </a:p>
          <a:p>
            <a:pPr lvl="0">
              <a:lnSpc>
                <a:spcPct val="117999"/>
              </a:lnSpc>
              <a:defRPr sz="1800"/>
            </a:pPr>
            <a:r>
              <a:rPr sz="1400" b="1" dirty="0"/>
              <a:t>Organizing</a:t>
            </a:r>
            <a:r>
              <a:rPr sz="1400" dirty="0"/>
              <a:t> your references, by allowing you to create a personal library of materials and structuring it as you see fit. It can help you keep track of different papers you’re reading - by adding notes and highlights, and by remembering where you had reached.</a:t>
            </a:r>
          </a:p>
          <a:p>
            <a:pPr lvl="0">
              <a:lnSpc>
                <a:spcPct val="117999"/>
              </a:lnSpc>
              <a:defRPr sz="1800"/>
            </a:pPr>
            <a:endParaRPr sz="1400" dirty="0"/>
          </a:p>
          <a:p>
            <a:pPr lvl="0">
              <a:lnSpc>
                <a:spcPct val="117999"/>
              </a:lnSpc>
              <a:defRPr sz="1800"/>
            </a:pPr>
            <a:r>
              <a:rPr sz="1400" b="1" dirty="0"/>
              <a:t>Collaborating</a:t>
            </a:r>
            <a:r>
              <a:rPr sz="1400" dirty="0"/>
              <a:t> with others. </a:t>
            </a:r>
            <a:r>
              <a:rPr sz="1400" dirty="0" err="1"/>
              <a:t>Mendeley</a:t>
            </a:r>
            <a:r>
              <a:rPr sz="1400" dirty="0"/>
              <a:t> allows you to come together with other users to share references and to exchange ideas. You can also use private groups to share full-text papers and to collaboratively annotate. You can use this functionality to work with people you see every day, or use </a:t>
            </a:r>
            <a:r>
              <a:rPr sz="1400" dirty="0" err="1"/>
              <a:t>Mendeley’s</a:t>
            </a:r>
            <a:r>
              <a:rPr sz="1400" dirty="0"/>
              <a:t> social features to find people with similar interests from around the world.</a:t>
            </a:r>
          </a:p>
          <a:p>
            <a:pPr lvl="0">
              <a:lnSpc>
                <a:spcPct val="117999"/>
              </a:lnSpc>
              <a:defRPr sz="1800"/>
            </a:pPr>
            <a:endParaRPr sz="1400" dirty="0"/>
          </a:p>
          <a:p>
            <a:pPr lvl="0">
              <a:lnSpc>
                <a:spcPct val="117999"/>
              </a:lnSpc>
              <a:defRPr sz="1800"/>
            </a:pPr>
            <a:r>
              <a:rPr sz="1400" b="1" dirty="0"/>
              <a:t>Discover</a:t>
            </a:r>
            <a:r>
              <a:rPr sz="1400" dirty="0"/>
              <a:t>. In addition to helping you discover new people to work with, </a:t>
            </a:r>
            <a:r>
              <a:rPr sz="1400" dirty="0" err="1"/>
              <a:t>Mendeley</a:t>
            </a:r>
            <a:r>
              <a:rPr sz="1400" dirty="0"/>
              <a:t> can also help you to find new research being published in your field - and to recommend new reading based on the contents of your personal library.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p>
            <a:pPr lvl="0">
              <a:lnSpc>
                <a:spcPct val="117999"/>
              </a:lnSpc>
              <a:defRPr sz="1800"/>
            </a:pPr>
            <a:r>
              <a:rPr sz="1400"/>
              <a:t>Mendeley makes it easy for you to continue building your library.</a:t>
            </a:r>
          </a:p>
          <a:p>
            <a:pPr lvl="0">
              <a:lnSpc>
                <a:spcPct val="117999"/>
              </a:lnSpc>
              <a:defRPr sz="1800"/>
            </a:pPr>
            <a:endParaRPr sz="1400"/>
          </a:p>
          <a:p>
            <a:pPr lvl="0">
              <a:lnSpc>
                <a:spcPct val="117999"/>
              </a:lnSpc>
              <a:defRPr sz="1800"/>
            </a:pPr>
            <a:r>
              <a:rPr sz="1400"/>
              <a:t>The Web Importer is a bookmarklet that you can add to your web browser. When you click on this item in your browser’s favorites, the Web Importer will attempt to detect references on the page you’re viewing and ask if you want to add them to your library. You can also use it to add web pages to your library. I’ll show you the Web Importer in more detail shortly.</a:t>
            </a:r>
          </a:p>
          <a:p>
            <a:pPr lvl="0">
              <a:lnSpc>
                <a:spcPct val="117999"/>
              </a:lnSpc>
              <a:defRPr sz="1800"/>
            </a:pPr>
            <a:endParaRPr sz="1400"/>
          </a:p>
          <a:p>
            <a:pPr lvl="0">
              <a:lnSpc>
                <a:spcPct val="117999"/>
              </a:lnSpc>
              <a:defRPr sz="1800"/>
            </a:pPr>
            <a:r>
              <a:rPr sz="1400"/>
              <a:t>Mendeley also operates a Research Catalog - the largest crowd-sourced collections of Papers available online. You can search the online catalog to identify references you want in your library, and add them with just a few clicks.</a:t>
            </a:r>
          </a:p>
          <a:p>
            <a:pPr lvl="0">
              <a:lnSpc>
                <a:spcPct val="117999"/>
              </a:lnSpc>
              <a:defRPr sz="1800"/>
            </a:pPr>
            <a:endParaRPr sz="1400"/>
          </a:p>
          <a:p>
            <a:pPr lvl="0">
              <a:lnSpc>
                <a:spcPct val="117999"/>
              </a:lnSpc>
              <a:defRPr sz="1800"/>
            </a:pPr>
            <a:r>
              <a:rPr sz="1400"/>
              <a:t>Certain online catalogs, such as ScienceDirect - pictured here - allow you to export references directly to Mendeley. Look out for the Export button on pages like this.</a:t>
            </a:r>
          </a:p>
          <a:p>
            <a:pPr lvl="0">
              <a:lnSpc>
                <a:spcPct val="117999"/>
              </a:lnSpc>
              <a:defRPr sz="1800"/>
            </a:pPr>
            <a:endParaRPr sz="1400"/>
          </a:p>
          <a:p>
            <a:pPr lvl="0">
              <a:lnSpc>
                <a:spcPct val="117999"/>
              </a:lnSpc>
              <a:defRPr sz="1800"/>
            </a:pPr>
            <a:r>
              <a:rPr sz="1400"/>
              <a:t>Other catalogs will allow you to export in file formats such as RIS, which can then be added to Mendeley using the File menu.</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pPr lvl="0"/>
            <a:endParaRPr/>
          </a:p>
        </p:txBody>
      </p:sp>
      <p:sp>
        <p:nvSpPr>
          <p:cNvPr id="167" name="Shape 167"/>
          <p:cNvSpPr>
            <a:spLocks noGrp="1"/>
          </p:cNvSpPr>
          <p:nvPr>
            <p:ph type="body" sz="quarter" idx="1"/>
          </p:nvPr>
        </p:nvSpPr>
        <p:spPr>
          <a:prstGeom prst="rect">
            <a:avLst/>
          </a:prstGeom>
        </p:spPr>
        <p:txBody>
          <a:bodyPr/>
          <a:lstStyle/>
          <a:p>
            <a:pPr lvl="0">
              <a:lnSpc>
                <a:spcPct val="117999"/>
              </a:lnSpc>
              <a:defRPr sz="1800"/>
            </a:pPr>
            <a:r>
              <a:rPr sz="1400"/>
              <a:t>Syncing is a core concept in Mendeley. Whenever you make changes in Mendeley, you’ll need to sync in order to push those changes up into cloud storage. Syncing will also pull down any changes made on other devices. It’s a good idea to sync regularly to ensure that your documents and annotations are saved in the cloud.</a:t>
            </a:r>
          </a:p>
          <a:p>
            <a:pPr lvl="0">
              <a:lnSpc>
                <a:spcPct val="117999"/>
              </a:lnSpc>
              <a:defRPr sz="1800"/>
            </a:pPr>
            <a:endParaRPr sz="1400"/>
          </a:p>
          <a:p>
            <a:pPr lvl="0">
              <a:lnSpc>
                <a:spcPct val="117999"/>
              </a:lnSpc>
              <a:defRPr sz="1800"/>
            </a:pPr>
            <a:r>
              <a:rPr sz="1400"/>
              <a:t>You can sync at any time by using the sync button. Mendeley will also sync automatically each time you open 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pPr lvl="0"/>
            <a:endParaRPr/>
          </a:p>
        </p:txBody>
      </p:sp>
      <p:sp>
        <p:nvSpPr>
          <p:cNvPr id="173" name="Shape 173"/>
          <p:cNvSpPr>
            <a:spLocks noGrp="1"/>
          </p:cNvSpPr>
          <p:nvPr>
            <p:ph type="body" sz="quarter" idx="1"/>
          </p:nvPr>
        </p:nvSpPr>
        <p:spPr>
          <a:prstGeom prst="rect">
            <a:avLst/>
          </a:prstGeom>
        </p:spPr>
        <p:txBody>
          <a:bodyPr/>
          <a:lstStyle>
            <a:lvl1pPr>
              <a:lnSpc>
                <a:spcPct val="117999"/>
              </a:lnSpc>
              <a:defRPr sz="1400"/>
            </a:lvl1pPr>
          </a:lstStyle>
          <a:p>
            <a:pPr lvl="0">
              <a:defRPr sz="1800"/>
            </a:pPr>
            <a:r>
              <a:rPr lang="en-GB" sz="1400" dirty="0" smtClean="0"/>
              <a:t>H</a:t>
            </a:r>
            <a:r>
              <a:rPr sz="1400" dirty="0" smtClean="0"/>
              <a:t>ow </a:t>
            </a:r>
            <a:r>
              <a:rPr lang="en-GB" sz="1400" dirty="0" smtClean="0"/>
              <a:t>can</a:t>
            </a:r>
            <a:r>
              <a:rPr lang="en-GB" sz="1400" baseline="0" dirty="0" smtClean="0"/>
              <a:t> </a:t>
            </a:r>
            <a:r>
              <a:rPr sz="1400" dirty="0" smtClean="0"/>
              <a:t>you </a:t>
            </a:r>
            <a:r>
              <a:rPr sz="1400" dirty="0"/>
              <a:t>can order and structure your </a:t>
            </a:r>
            <a:r>
              <a:rPr sz="1400" dirty="0" smtClean="0"/>
              <a:t>library</a:t>
            </a:r>
            <a:r>
              <a:rPr lang="en-GB" sz="1400" dirty="0" smtClean="0"/>
              <a:t>?</a:t>
            </a:r>
            <a:endParaRPr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pPr lvl="0"/>
            <a:endParaRPr/>
          </a:p>
        </p:txBody>
      </p:sp>
      <p:sp>
        <p:nvSpPr>
          <p:cNvPr id="205" name="Shape 205"/>
          <p:cNvSpPr>
            <a:spLocks noGrp="1"/>
          </p:cNvSpPr>
          <p:nvPr>
            <p:ph type="body" sz="quarter" idx="1"/>
          </p:nvPr>
        </p:nvSpPr>
        <p:spPr>
          <a:prstGeom prst="rect">
            <a:avLst/>
          </a:prstGeom>
        </p:spPr>
        <p:txBody>
          <a:bodyPr/>
          <a:lstStyle/>
          <a:p>
            <a:pPr lvl="0">
              <a:lnSpc>
                <a:spcPct val="117999"/>
              </a:lnSpc>
              <a:defRPr sz="1800"/>
            </a:pPr>
            <a:r>
              <a:rPr sz="1400" dirty="0" err="1"/>
              <a:t>Mendeley</a:t>
            </a:r>
            <a:r>
              <a:rPr sz="1400" dirty="0"/>
              <a:t> Desktop’s interface should be fairly intuitive if you’re familiar with programs like iTunes, or even Gmail. The left-hand panel offers a number of different options to help filter your document list to exactly what you need to find.</a:t>
            </a:r>
          </a:p>
          <a:p>
            <a:pPr lvl="0">
              <a:lnSpc>
                <a:spcPct val="117999"/>
              </a:lnSpc>
              <a:defRPr sz="1800"/>
            </a:pPr>
            <a:endParaRPr sz="1400" dirty="0"/>
          </a:p>
          <a:p>
            <a:pPr lvl="0">
              <a:lnSpc>
                <a:spcPct val="117999"/>
              </a:lnSpc>
              <a:defRPr sz="1800"/>
            </a:pPr>
            <a:r>
              <a:rPr sz="1400" dirty="0"/>
              <a:t>The default position when opening </a:t>
            </a:r>
            <a:r>
              <a:rPr sz="1400" dirty="0" err="1"/>
              <a:t>Mendeley</a:t>
            </a:r>
            <a:r>
              <a:rPr sz="1400" dirty="0"/>
              <a:t> Desktop is ‘All Documents,’ which will list all items in your library. You can use the column headings (such as Author Names, Year, etc.) to order your documents by that value - this can be useful for finding works by a specific author, for example.</a:t>
            </a:r>
          </a:p>
          <a:p>
            <a:pPr lvl="0">
              <a:lnSpc>
                <a:spcPct val="117999"/>
              </a:lnSpc>
              <a:defRPr sz="1800"/>
            </a:pPr>
            <a:endParaRPr sz="1400" dirty="0"/>
          </a:p>
          <a:p>
            <a:pPr lvl="0">
              <a:lnSpc>
                <a:spcPct val="117999"/>
              </a:lnSpc>
              <a:defRPr sz="1800"/>
            </a:pPr>
            <a:r>
              <a:rPr sz="1400" dirty="0"/>
              <a:t>When you add materials to your library, they will initially be marked as unread - indicated by a large green dot in the second column. You can toggle this off and on by clicking it. Alternatively, a document will be marked as read once you’ve spent a certain amount of time reading it in the </a:t>
            </a:r>
            <a:r>
              <a:rPr sz="1400" dirty="0" err="1"/>
              <a:t>Mendeley</a:t>
            </a:r>
            <a:r>
              <a:rPr sz="1400" dirty="0"/>
              <a:t> PDF reader.</a:t>
            </a:r>
          </a:p>
          <a:p>
            <a:pPr lvl="0">
              <a:lnSpc>
                <a:spcPct val="117999"/>
              </a:lnSpc>
              <a:defRPr sz="1800"/>
            </a:pPr>
            <a:endParaRPr sz="1400" dirty="0"/>
          </a:p>
          <a:p>
            <a:pPr lvl="0">
              <a:lnSpc>
                <a:spcPct val="117999"/>
              </a:lnSpc>
              <a:defRPr sz="1800"/>
            </a:pPr>
            <a:r>
              <a:rPr sz="1400" dirty="0"/>
              <a:t>You can ‘star’ documents to mark them as favorites. They can then be easily retrieved via the left-hand panel.</a:t>
            </a:r>
          </a:p>
          <a:p>
            <a:pPr lvl="0">
              <a:lnSpc>
                <a:spcPct val="117999"/>
              </a:lnSpc>
              <a:defRPr sz="1800"/>
            </a:pPr>
            <a:endParaRPr sz="1400" dirty="0"/>
          </a:p>
          <a:p>
            <a:pPr lvl="0">
              <a:lnSpc>
                <a:spcPct val="117999"/>
              </a:lnSpc>
              <a:defRPr sz="1800"/>
            </a:pPr>
            <a:r>
              <a:rPr sz="1400" dirty="0"/>
              <a:t>You can also use the left-hand panel to access items you’ve recently added, or items you’ve recently read.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pPr lvl="0"/>
            <a:endParaRPr/>
          </a:p>
        </p:txBody>
      </p:sp>
      <p:sp>
        <p:nvSpPr>
          <p:cNvPr id="217" name="Shape 217"/>
          <p:cNvSpPr>
            <a:spLocks noGrp="1"/>
          </p:cNvSpPr>
          <p:nvPr>
            <p:ph type="body" sz="quarter" idx="1"/>
          </p:nvPr>
        </p:nvSpPr>
        <p:spPr>
          <a:prstGeom prst="rect">
            <a:avLst/>
          </a:prstGeom>
        </p:spPr>
        <p:txBody>
          <a:bodyPr/>
          <a:lstStyle/>
          <a:p>
            <a:pPr lvl="0">
              <a:lnSpc>
                <a:spcPct val="117999"/>
              </a:lnSpc>
              <a:defRPr sz="1800"/>
            </a:pPr>
            <a:r>
              <a:rPr sz="1400"/>
              <a:t>Folders allow you to quickly file your references under different topic headings. You can drag and drop references from your library onto the folder name in the left panel to add that reference to a folder.</a:t>
            </a:r>
          </a:p>
          <a:p>
            <a:pPr lvl="0">
              <a:lnSpc>
                <a:spcPct val="117999"/>
              </a:lnSpc>
              <a:defRPr sz="1800"/>
            </a:pPr>
            <a:endParaRPr sz="1400"/>
          </a:p>
          <a:p>
            <a:pPr lvl="0">
              <a:lnSpc>
                <a:spcPct val="117999"/>
              </a:lnSpc>
              <a:defRPr sz="1800"/>
            </a:pPr>
            <a:r>
              <a:rPr sz="1400"/>
              <a:t>You can also create folders within existing folders.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pPr lvl="0"/>
            <a:endParaRPr/>
          </a:p>
        </p:txBody>
      </p:sp>
      <p:sp>
        <p:nvSpPr>
          <p:cNvPr id="233" name="Shape 233"/>
          <p:cNvSpPr>
            <a:spLocks noGrp="1"/>
          </p:cNvSpPr>
          <p:nvPr>
            <p:ph type="body" sz="quarter" idx="1"/>
          </p:nvPr>
        </p:nvSpPr>
        <p:spPr>
          <a:prstGeom prst="rect">
            <a:avLst/>
          </a:prstGeom>
        </p:spPr>
        <p:txBody>
          <a:bodyPr/>
          <a:lstStyle/>
          <a:p>
            <a:pPr lvl="0">
              <a:lnSpc>
                <a:spcPct val="117999"/>
              </a:lnSpc>
              <a:defRPr sz="1800"/>
            </a:pPr>
            <a:r>
              <a:rPr sz="1400"/>
              <a:t>Mendeley offers a powerful search tool to help you to locate items in your library. Just enter your search term in the field which appears in the top right corner and Mendeley will filter your current view to show references which contain that term. It will also search within the full text of PDF papers which appear in your library.</a:t>
            </a:r>
          </a:p>
          <a:p>
            <a:pPr lvl="0">
              <a:lnSpc>
                <a:spcPct val="117999"/>
              </a:lnSpc>
              <a:defRPr sz="1800"/>
            </a:pPr>
            <a:endParaRPr sz="1400"/>
          </a:p>
          <a:p>
            <a:pPr lvl="0">
              <a:lnSpc>
                <a:spcPct val="117999"/>
              </a:lnSpc>
              <a:defRPr sz="1800"/>
            </a:pPr>
            <a:r>
              <a:rPr sz="1400"/>
              <a:t>The search is context specific, so if you’re not getting the results you expect make sure that you have the appropriate folder selected in the left-hand panel. If in doubt, select ‘All Documents’.</a:t>
            </a:r>
          </a:p>
          <a:p>
            <a:pPr lvl="0">
              <a:lnSpc>
                <a:spcPct val="117999"/>
              </a:lnSpc>
              <a:defRPr sz="1800"/>
            </a:pPr>
            <a:endParaRPr sz="1400"/>
          </a:p>
          <a:p>
            <a:pPr lvl="0">
              <a:lnSpc>
                <a:spcPct val="117999"/>
              </a:lnSpc>
              <a:defRPr sz="1800"/>
            </a:pPr>
            <a:r>
              <a:rPr sz="1400"/>
              <a:t>Use the ‘clear’ button which appears on the yellow toolbar to remove the search filter.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pPr lvl="0"/>
            <a:endParaRPr/>
          </a:p>
        </p:txBody>
      </p:sp>
      <p:sp>
        <p:nvSpPr>
          <p:cNvPr id="247" name="Shape 247"/>
          <p:cNvSpPr>
            <a:spLocks noGrp="1"/>
          </p:cNvSpPr>
          <p:nvPr>
            <p:ph type="body" sz="quarter" idx="1"/>
          </p:nvPr>
        </p:nvSpPr>
        <p:spPr>
          <a:prstGeom prst="rect">
            <a:avLst/>
          </a:prstGeom>
        </p:spPr>
        <p:txBody>
          <a:bodyPr/>
          <a:lstStyle/>
          <a:p>
            <a:pPr lvl="0">
              <a:lnSpc>
                <a:spcPct val="117999"/>
              </a:lnSpc>
              <a:defRPr sz="1800"/>
            </a:pPr>
            <a:r>
              <a:rPr sz="1400"/>
              <a:t>You can also use tags to help locate a reference or references within your library. You can add multiple tags to your references using the document detail panel when you have the reference selected.</a:t>
            </a:r>
          </a:p>
          <a:p>
            <a:pPr lvl="0">
              <a:lnSpc>
                <a:spcPct val="117999"/>
              </a:lnSpc>
              <a:defRPr sz="1800"/>
            </a:pPr>
            <a:endParaRPr sz="1400"/>
          </a:p>
          <a:p>
            <a:pPr lvl="0">
              <a:lnSpc>
                <a:spcPct val="117999"/>
              </a:lnSpc>
              <a:defRPr sz="1800"/>
            </a:pPr>
            <a:r>
              <a:rPr sz="1400"/>
              <a:t>Then use the Filter by My Tags menu which appears in the bottom left corner to quickly pull up materials that you’ve tagged.</a:t>
            </a:r>
          </a:p>
          <a:p>
            <a:pPr lvl="0">
              <a:lnSpc>
                <a:spcPct val="117999"/>
              </a:lnSpc>
              <a:defRPr sz="1800"/>
            </a:pPr>
            <a:endParaRPr sz="1400"/>
          </a:p>
          <a:p>
            <a:pPr lvl="0">
              <a:lnSpc>
                <a:spcPct val="117999"/>
              </a:lnSpc>
              <a:defRPr sz="1800"/>
            </a:pPr>
            <a:r>
              <a:rPr sz="1400"/>
              <a:t>The list of available tags will only display tags used in your current folder view - so, again, make sure you are viewing the appropriate folder or All Documents before attempting to filter.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pPr lvl="0"/>
            <a:endParaRPr/>
          </a:p>
        </p:txBody>
      </p:sp>
      <p:sp>
        <p:nvSpPr>
          <p:cNvPr id="253" name="Shape 253"/>
          <p:cNvSpPr>
            <a:spLocks noGrp="1"/>
          </p:cNvSpPr>
          <p:nvPr>
            <p:ph type="body" sz="quarter" idx="1"/>
          </p:nvPr>
        </p:nvSpPr>
        <p:spPr>
          <a:prstGeom prst="rect">
            <a:avLst/>
          </a:prstGeom>
        </p:spPr>
        <p:txBody>
          <a:bodyPr/>
          <a:lstStyle/>
          <a:p>
            <a:pPr lvl="0">
              <a:lnSpc>
                <a:spcPct val="117999"/>
              </a:lnSpc>
              <a:defRPr sz="1800"/>
            </a:pPr>
            <a:r>
              <a:rPr sz="1400" dirty="0"/>
              <a:t>You may find that after collecting a library of references that you have accumulated some duplicate entries - where two copies of the same reference have been added to your library.</a:t>
            </a:r>
          </a:p>
          <a:p>
            <a:pPr lvl="0">
              <a:lnSpc>
                <a:spcPct val="117999"/>
              </a:lnSpc>
              <a:defRPr sz="1800"/>
            </a:pPr>
            <a:endParaRPr sz="1400" dirty="0"/>
          </a:p>
          <a:p>
            <a:pPr lvl="0">
              <a:lnSpc>
                <a:spcPct val="117999"/>
              </a:lnSpc>
              <a:defRPr sz="1800"/>
            </a:pPr>
            <a:r>
              <a:rPr sz="1400" dirty="0" err="1" smtClean="0"/>
              <a:t>Mendeley</a:t>
            </a:r>
            <a:r>
              <a:rPr sz="1400" dirty="0" smtClean="0"/>
              <a:t> </a:t>
            </a:r>
            <a:r>
              <a:rPr sz="1400" dirty="0"/>
              <a:t>can clean these up for you. Use ‘Check for Duplicates’ - found in the Tools menu. </a:t>
            </a:r>
            <a:r>
              <a:rPr sz="1400" dirty="0" err="1"/>
              <a:t>Mendeley</a:t>
            </a:r>
            <a:r>
              <a:rPr sz="1400" dirty="0"/>
              <a:t> will identify any duplicate entries and offer to merge these into a single, combined entry. You will be prompted to check over the details of the combined version before the merger is completed - allowing you to take details from each of the entries you’re merging.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pPr lvl="0"/>
            <a:endParaRPr/>
          </a:p>
        </p:txBody>
      </p:sp>
      <p:sp>
        <p:nvSpPr>
          <p:cNvPr id="275" name="Shape 275"/>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t>One of the most popular features of Mendeley is its ability to improve the citing process. Mendeley makes it a lot easier to insert properly formatted citations throughout a paper you’re writing - and will automatically generate a bibliography for you. It also allows you to restyle your manuscript’s citations with just a few clicks - making it ideal for resubmissions to different journals or publishers.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pPr lvl="0"/>
            <a:endParaRPr/>
          </a:p>
        </p:txBody>
      </p:sp>
      <p:sp>
        <p:nvSpPr>
          <p:cNvPr id="282" name="Shape 282"/>
          <p:cNvSpPr>
            <a:spLocks noGrp="1"/>
          </p:cNvSpPr>
          <p:nvPr>
            <p:ph type="body" sz="quarter" idx="1"/>
          </p:nvPr>
        </p:nvSpPr>
        <p:spPr>
          <a:prstGeom prst="rect">
            <a:avLst/>
          </a:prstGeom>
        </p:spPr>
        <p:txBody>
          <a:bodyPr/>
          <a:lstStyle/>
          <a:p>
            <a:pPr lvl="0">
              <a:lnSpc>
                <a:spcPct val="117999"/>
              </a:lnSpc>
              <a:defRPr sz="1800"/>
            </a:pPr>
            <a:r>
              <a:rPr sz="1400" dirty="0"/>
              <a:t>You’ll first need to install the citation plugin. This can be done via the Tools menu within </a:t>
            </a:r>
            <a:r>
              <a:rPr sz="1400" dirty="0" err="1"/>
              <a:t>Mendeley</a:t>
            </a:r>
            <a:r>
              <a:rPr sz="1400" dirty="0"/>
              <a:t> Desktop.</a:t>
            </a:r>
          </a:p>
          <a:p>
            <a:pPr lvl="0">
              <a:lnSpc>
                <a:spcPct val="117999"/>
              </a:lnSpc>
              <a:defRPr sz="1800"/>
            </a:pPr>
            <a:endParaRPr sz="1400" dirty="0"/>
          </a:p>
          <a:p>
            <a:pPr lvl="0">
              <a:lnSpc>
                <a:spcPct val="117999"/>
              </a:lnSpc>
              <a:defRPr sz="1800"/>
            </a:pPr>
            <a:r>
              <a:rPr sz="1400" dirty="0"/>
              <a:t>The citation plugin supports Microsoft </a:t>
            </a:r>
            <a:r>
              <a:rPr sz="1400" dirty="0" smtClean="0"/>
              <a:t>Word. </a:t>
            </a:r>
            <a:r>
              <a:rPr lang="en-GB" sz="1400" dirty="0" smtClean="0"/>
              <a:t>Y</a:t>
            </a:r>
            <a:r>
              <a:rPr sz="1400" dirty="0" err="1" smtClean="0"/>
              <a:t>ou</a:t>
            </a:r>
            <a:r>
              <a:rPr sz="1400" dirty="0" smtClean="0"/>
              <a:t> </a:t>
            </a:r>
            <a:r>
              <a:rPr sz="1400" dirty="0"/>
              <a:t>will see the prompt to install the </a:t>
            </a:r>
            <a:r>
              <a:rPr lang="en-GB" sz="1400" dirty="0" smtClean="0"/>
              <a:t>MS</a:t>
            </a:r>
            <a:r>
              <a:rPr lang="en-GB" sz="1400" baseline="0" dirty="0" smtClean="0"/>
              <a:t> Word </a:t>
            </a:r>
            <a:r>
              <a:rPr sz="1400" dirty="0" smtClean="0"/>
              <a:t>plugin</a:t>
            </a:r>
            <a:r>
              <a:rPr sz="1400" dirty="0"/>
              <a:t>.</a:t>
            </a:r>
          </a:p>
          <a:p>
            <a:pPr lvl="0">
              <a:lnSpc>
                <a:spcPct val="117999"/>
              </a:lnSpc>
              <a:defRPr sz="1800"/>
            </a:pPr>
            <a:endParaRPr sz="1400" dirty="0"/>
          </a:p>
          <a:p>
            <a:pPr lvl="0">
              <a:lnSpc>
                <a:spcPct val="117999"/>
              </a:lnSpc>
              <a:defRPr sz="1800"/>
            </a:pPr>
            <a:r>
              <a:rPr sz="1400" dirty="0"/>
              <a:t>Once installed, the citation plugin will appear within your word processor. Its appearance will vary slightly depending on your operating system, but you will see the same buttons and options in both.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p>
            <a:pPr lvl="0">
              <a:lnSpc>
                <a:spcPct val="117999"/>
              </a:lnSpc>
              <a:defRPr sz="1800"/>
            </a:pPr>
            <a:r>
              <a:rPr sz="1400" dirty="0" err="1" smtClean="0"/>
              <a:t>Mendeley</a:t>
            </a:r>
            <a:r>
              <a:rPr sz="1400" dirty="0" smtClean="0"/>
              <a:t> </a:t>
            </a:r>
            <a:r>
              <a:rPr sz="1400" dirty="0"/>
              <a:t>is </a:t>
            </a:r>
            <a:r>
              <a:rPr sz="1400" b="1" dirty="0"/>
              <a:t>free</a:t>
            </a:r>
            <a:r>
              <a:rPr sz="1400" dirty="0"/>
              <a:t> software which is available across a number of different platforms. You can run </a:t>
            </a:r>
            <a:r>
              <a:rPr sz="1400" dirty="0" err="1"/>
              <a:t>Mendeley</a:t>
            </a:r>
            <a:r>
              <a:rPr sz="1400" dirty="0"/>
              <a:t> on your computer or laptop, your phone or tablet, and also access it from any modern browser. You can either download the appropriate app for your particular device, or use your web browser to log onto the web version.</a:t>
            </a:r>
          </a:p>
          <a:p>
            <a:pPr lvl="0">
              <a:lnSpc>
                <a:spcPct val="117999"/>
              </a:lnSpc>
              <a:defRPr sz="1800"/>
            </a:pPr>
            <a:endParaRPr sz="1400" dirty="0"/>
          </a:p>
          <a:p>
            <a:pPr lvl="0">
              <a:lnSpc>
                <a:spcPct val="117999"/>
              </a:lnSpc>
              <a:defRPr sz="1800"/>
            </a:pPr>
            <a:r>
              <a:rPr sz="1400" dirty="0" err="1"/>
              <a:t>Mendeley’s</a:t>
            </a:r>
            <a:r>
              <a:rPr sz="1400" dirty="0"/>
              <a:t> Desktop application offers the most complete experience - allowing you to organize, collaborate and discover, as well as use the citation plugin to cite as you write in </a:t>
            </a:r>
            <a:r>
              <a:rPr sz="1400" dirty="0" smtClean="0"/>
              <a:t>Microsoft</a:t>
            </a:r>
            <a:r>
              <a:rPr lang="en-GB" sz="1400" dirty="0" smtClean="0"/>
              <a:t>. </a:t>
            </a:r>
            <a:endParaRPr sz="1400" dirty="0"/>
          </a:p>
          <a:p>
            <a:pPr lvl="0">
              <a:lnSpc>
                <a:spcPct val="117999"/>
              </a:lnSpc>
              <a:defRPr sz="1800"/>
            </a:pPr>
            <a:r>
              <a:rPr sz="1400" dirty="0"/>
              <a:t>The other versions - Web and Mobile - offer you the ability to access your references on the go, as well as making notes and annotations.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pPr lvl="0"/>
            <a:endParaRPr/>
          </a:p>
        </p:txBody>
      </p:sp>
      <p:sp>
        <p:nvSpPr>
          <p:cNvPr id="291" name="Shape 291"/>
          <p:cNvSpPr>
            <a:spLocks noGrp="1"/>
          </p:cNvSpPr>
          <p:nvPr>
            <p:ph type="body" sz="quarter" idx="1"/>
          </p:nvPr>
        </p:nvSpPr>
        <p:spPr>
          <a:prstGeom prst="rect">
            <a:avLst/>
          </a:prstGeom>
        </p:spPr>
        <p:txBody>
          <a:bodyPr/>
          <a:lstStyle/>
          <a:p>
            <a:pPr lvl="0">
              <a:lnSpc>
                <a:spcPct val="117999"/>
              </a:lnSpc>
              <a:defRPr sz="1800"/>
            </a:pPr>
            <a:r>
              <a:rPr sz="1400" dirty="0"/>
              <a:t>Inserting a citation is achieved by first positioning your cursor in the appropriate location and pressing the ‘Insert Citation’ button which appears on the </a:t>
            </a:r>
            <a:r>
              <a:rPr sz="1400" dirty="0" err="1"/>
              <a:t>Mendeley</a:t>
            </a:r>
            <a:r>
              <a:rPr sz="1400" dirty="0"/>
              <a:t> toolbar. You also need to be running </a:t>
            </a:r>
            <a:r>
              <a:rPr sz="1400" dirty="0" err="1"/>
              <a:t>Mendeley</a:t>
            </a:r>
            <a:r>
              <a:rPr sz="1400" dirty="0"/>
              <a:t> Desktop, and will be prompted to start it if it is not currently running.</a:t>
            </a:r>
          </a:p>
          <a:p>
            <a:pPr lvl="0">
              <a:lnSpc>
                <a:spcPct val="117999"/>
              </a:lnSpc>
              <a:defRPr sz="1800"/>
            </a:pPr>
            <a:endParaRPr sz="1400" dirty="0"/>
          </a:p>
          <a:p>
            <a:pPr lvl="0">
              <a:lnSpc>
                <a:spcPct val="117999"/>
              </a:lnSpc>
              <a:defRPr sz="1800"/>
            </a:pPr>
            <a:r>
              <a:rPr sz="1400" dirty="0"/>
              <a:t>Pressing the button will open the </a:t>
            </a:r>
            <a:r>
              <a:rPr sz="1400" dirty="0" err="1"/>
              <a:t>Mendeley</a:t>
            </a:r>
            <a:r>
              <a:rPr sz="1400" dirty="0"/>
              <a:t> search tool. This box allows you to enter a term - such as an author name - before returning search results from your library. Locate the reference you want to cite, click to select it and press the Ok button. You will see that the citation is added. Its appearance will vary depending on which citation style you currently have </a:t>
            </a:r>
            <a:r>
              <a:rPr lang="en-GB" sz="1400" dirty="0" smtClean="0"/>
              <a:t>active.</a:t>
            </a:r>
            <a:endParaRPr sz="1400" dirty="0"/>
          </a:p>
          <a:p>
            <a:pPr lvl="0">
              <a:lnSpc>
                <a:spcPct val="117999"/>
              </a:lnSpc>
              <a:defRPr sz="1800"/>
            </a:pPr>
            <a:endParaRPr sz="1400" dirty="0"/>
          </a:p>
          <a:p>
            <a:pPr lvl="0">
              <a:lnSpc>
                <a:spcPct val="117999"/>
              </a:lnSpc>
              <a:defRPr sz="1800"/>
            </a:pPr>
            <a:r>
              <a:rPr sz="1400" dirty="0" smtClean="0"/>
              <a:t>If </a:t>
            </a:r>
            <a:r>
              <a:rPr sz="1400" dirty="0"/>
              <a:t>you’re looking for a particular citation and can’t remember its details you can also opt to switch to </a:t>
            </a:r>
            <a:r>
              <a:rPr sz="1400" dirty="0" err="1"/>
              <a:t>Mendeley</a:t>
            </a:r>
            <a:r>
              <a:rPr sz="1400" dirty="0"/>
              <a:t> desktop to locate it - using search or filtering by tags, for example. Just press the ‘Go to </a:t>
            </a:r>
            <a:r>
              <a:rPr sz="1400" dirty="0" err="1"/>
              <a:t>Mendeley</a:t>
            </a:r>
            <a:r>
              <a:rPr sz="1400" dirty="0"/>
              <a:t>’ button to switch over to that interface.</a:t>
            </a:r>
          </a:p>
          <a:p>
            <a:pPr lvl="0">
              <a:lnSpc>
                <a:spcPct val="117999"/>
              </a:lnSpc>
              <a:defRPr sz="1800"/>
            </a:pPr>
            <a:endParaRPr sz="1400" dirty="0"/>
          </a:p>
          <a:p>
            <a:pPr lvl="0">
              <a:lnSpc>
                <a:spcPct val="117999"/>
              </a:lnSpc>
              <a:defRPr sz="1800"/>
            </a:pPr>
            <a:r>
              <a:rPr sz="1400" dirty="0"/>
              <a:t>Once you’ve located the appropriate reference, click to highlight it and press the ‘Cite’ button which temporarily appears on the </a:t>
            </a:r>
            <a:r>
              <a:rPr sz="1400" dirty="0" err="1"/>
              <a:t>Mendeley</a:t>
            </a:r>
            <a:r>
              <a:rPr sz="1400" dirty="0"/>
              <a:t> Desktop toolbar. If you want to cancel the citing process and return to your manuscript press the cancel button.</a:t>
            </a:r>
          </a:p>
          <a:p>
            <a:pPr lvl="0">
              <a:lnSpc>
                <a:spcPct val="117999"/>
              </a:lnSpc>
              <a:defRPr sz="1800"/>
            </a:pPr>
            <a:endParaRPr sz="1400" dirty="0"/>
          </a:p>
          <a:p>
            <a:pPr lvl="0">
              <a:lnSpc>
                <a:spcPct val="117999"/>
              </a:lnSpc>
              <a:defRPr sz="1800"/>
            </a:pPr>
            <a:r>
              <a:rPr sz="1400" dirty="0"/>
              <a:t>Note that your manuscript is considered locked while this process is active. You need to cancel the citation to return to the document, or insert a citation before you can switch back to your word processor.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pPr lvl="0"/>
            <a:endParaRPr/>
          </a:p>
        </p:txBody>
      </p:sp>
      <p:sp>
        <p:nvSpPr>
          <p:cNvPr id="299" name="Shape 299"/>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t>Many publishers require adjacent citations to be combined into a single, properly-styled format. Mendeley can handle this for you. Just insert two separate citations, highlight them both in the word processor and press ‘Merge Citations’ to combine them.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pPr lvl="0"/>
            <a:endParaRPr/>
          </a:p>
        </p:txBody>
      </p:sp>
      <p:sp>
        <p:nvSpPr>
          <p:cNvPr id="307" name="Shape 307"/>
          <p:cNvSpPr>
            <a:spLocks noGrp="1"/>
          </p:cNvSpPr>
          <p:nvPr>
            <p:ph type="body" sz="quarter" idx="1"/>
          </p:nvPr>
        </p:nvSpPr>
        <p:spPr>
          <a:prstGeom prst="rect">
            <a:avLst/>
          </a:prstGeom>
        </p:spPr>
        <p:txBody>
          <a:bodyPr/>
          <a:lstStyle/>
          <a:p>
            <a:pPr lvl="0">
              <a:lnSpc>
                <a:spcPct val="117999"/>
              </a:lnSpc>
              <a:defRPr sz="1800"/>
            </a:pPr>
            <a:r>
              <a:rPr sz="1400" dirty="0"/>
              <a:t>Once </a:t>
            </a:r>
            <a:r>
              <a:rPr lang="en-GB" sz="1400" dirty="0" smtClean="0"/>
              <a:t>you have added all your</a:t>
            </a:r>
            <a:r>
              <a:rPr sz="1400" dirty="0" smtClean="0"/>
              <a:t> </a:t>
            </a:r>
            <a:r>
              <a:rPr sz="1400" dirty="0"/>
              <a:t>citations you’ll need to generate a bibliography. Ensure your cursor is positioned where you want your bibliography to appear and press the ‘Insert Bibliography’ button - it just takes one click!</a:t>
            </a:r>
          </a:p>
          <a:p>
            <a:pPr lvl="0">
              <a:lnSpc>
                <a:spcPct val="117999"/>
              </a:lnSpc>
              <a:defRPr sz="1800"/>
            </a:pPr>
            <a:endParaRPr sz="1400" dirty="0"/>
          </a:p>
          <a:p>
            <a:pPr lvl="0">
              <a:lnSpc>
                <a:spcPct val="117999"/>
              </a:lnSpc>
              <a:defRPr sz="1800"/>
            </a:pPr>
            <a:r>
              <a:rPr sz="1400" dirty="0" err="1"/>
              <a:t>Mendeley</a:t>
            </a:r>
            <a:r>
              <a:rPr sz="1400" dirty="0"/>
              <a:t> will now look through your manuscript, pick out all the citations you’ve added and order them into a list. The exact ordering and appearance of your bibliography will depend on the citation </a:t>
            </a:r>
            <a:r>
              <a:rPr lang="en-GB" sz="1400" dirty="0" smtClean="0"/>
              <a:t>style.</a:t>
            </a:r>
            <a:endParaRPr sz="14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pPr lvl="0"/>
            <a:endParaRPr/>
          </a:p>
        </p:txBody>
      </p:sp>
      <p:sp>
        <p:nvSpPr>
          <p:cNvPr id="313" name="Shape 313"/>
          <p:cNvSpPr>
            <a:spLocks noGrp="1"/>
          </p:cNvSpPr>
          <p:nvPr>
            <p:ph type="body" sz="quarter" idx="1"/>
          </p:nvPr>
        </p:nvSpPr>
        <p:spPr>
          <a:prstGeom prst="rect">
            <a:avLst/>
          </a:prstGeom>
        </p:spPr>
        <p:txBody>
          <a:bodyPr/>
          <a:lstStyle/>
          <a:p>
            <a:pPr lvl="0">
              <a:lnSpc>
                <a:spcPct val="117999"/>
              </a:lnSpc>
              <a:defRPr sz="1800"/>
            </a:pPr>
            <a:r>
              <a:rPr sz="1400"/>
              <a:t>Citation Styles are sets of styling instructions which control how your citations and bibliography appear. Different publishers and institutions require different formatting for citations when you wish to submit a paper.</a:t>
            </a:r>
          </a:p>
          <a:p>
            <a:pPr lvl="0">
              <a:lnSpc>
                <a:spcPct val="117999"/>
              </a:lnSpc>
              <a:defRPr sz="1800"/>
            </a:pPr>
            <a:endParaRPr sz="1400"/>
          </a:p>
          <a:p>
            <a:pPr lvl="0">
              <a:lnSpc>
                <a:spcPct val="117999"/>
              </a:lnSpc>
              <a:defRPr sz="1800"/>
            </a:pPr>
            <a:r>
              <a:rPr sz="1400"/>
              <a:t>Using Mendeley, you can choose the appropriate citation style for your manuscript - and also switch between different styles with just a few clicks. Mendeley will restyle all the citations in your manuscript automatically. To change citation styles, open the styles dropdown menu which appears on the Mendeley toolbar. If you don’t see the style you need, you can click ‘More Styles’ to be taken to the Styles tool within Mendeley Desktop. This will also allow you to download and install new styles in seconds.</a:t>
            </a:r>
          </a:p>
          <a:p>
            <a:pPr lvl="0">
              <a:lnSpc>
                <a:spcPct val="117999"/>
              </a:lnSpc>
              <a:defRPr sz="1800"/>
            </a:pPr>
            <a:endParaRPr sz="1400"/>
          </a:p>
          <a:p>
            <a:pPr lvl="0">
              <a:lnSpc>
                <a:spcPct val="117999"/>
              </a:lnSpc>
              <a:defRPr sz="1800"/>
            </a:pPr>
            <a:r>
              <a:rPr sz="1400"/>
              <a:t>Mendeley allows you to use over 1,600 different citation styles - but comes pre-installed with some of the most commonly used, such as APA, Harvard and IEEE.</a:t>
            </a:r>
          </a:p>
          <a:p>
            <a:pPr lvl="0">
              <a:lnSpc>
                <a:spcPct val="117999"/>
              </a:lnSpc>
              <a:defRPr sz="1800"/>
            </a:pPr>
            <a:endParaRPr sz="1400"/>
          </a:p>
          <a:p>
            <a:pPr lvl="0">
              <a:lnSpc>
                <a:spcPct val="117999"/>
              </a:lnSpc>
              <a:defRPr sz="1800"/>
            </a:pPr>
            <a:r>
              <a:rPr sz="1400"/>
              <a:t>If you still can’t find the right style or you’d like to customize an existing style, you may want to try the Mendeley CSL Editor, which allows you to customize citation styles. Saved styles are added to the Mendeley database, and will appear in your drop-down menu in Word.</a:t>
            </a:r>
          </a:p>
          <a:p>
            <a:pPr lvl="0">
              <a:lnSpc>
                <a:spcPct val="117999"/>
              </a:lnSpc>
              <a:defRPr sz="1800"/>
            </a:pPr>
            <a:endParaRPr sz="1400"/>
          </a:p>
          <a:p>
            <a:pPr lvl="0">
              <a:lnSpc>
                <a:spcPct val="117999"/>
              </a:lnSpc>
              <a:defRPr sz="1800"/>
            </a:pPr>
            <a:r>
              <a:rPr sz="1400"/>
              <a:t>You can also share created styles with other Mendeley users. The editor can be found at </a:t>
            </a:r>
            <a:r>
              <a:rPr sz="1400" u="sng">
                <a:solidFill>
                  <a:srgbClr val="0000FF"/>
                </a:solidFill>
                <a:uFill>
                  <a:solidFill>
                    <a:srgbClr val="0000FF"/>
                  </a:solidFill>
                </a:uFill>
                <a:hlinkClick r:id="rId3"/>
              </a:rPr>
              <a:t>http://csl.mendeley.com</a:t>
            </a:r>
            <a:r>
              <a:rPr sz="140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pPr lvl="0"/>
            <a:endParaRPr/>
          </a:p>
        </p:txBody>
      </p:sp>
      <p:sp>
        <p:nvSpPr>
          <p:cNvPr id="319" name="Shape 319"/>
          <p:cNvSpPr>
            <a:spLocks noGrp="1"/>
          </p:cNvSpPr>
          <p:nvPr>
            <p:ph type="body" sz="quarter" idx="1"/>
          </p:nvPr>
        </p:nvSpPr>
        <p:spPr>
          <a:prstGeom prst="rect">
            <a:avLst/>
          </a:prstGeom>
        </p:spPr>
        <p:txBody>
          <a:bodyPr/>
          <a:lstStyle>
            <a:lvl1pPr>
              <a:lnSpc>
                <a:spcPct val="117999"/>
              </a:lnSpc>
              <a:defRPr sz="1400"/>
            </a:lvl1pPr>
          </a:lstStyle>
          <a:p>
            <a:r>
              <a:rPr lang="en-GB" sz="1400" dirty="0" smtClean="0"/>
              <a:t>Collaborate: </a:t>
            </a:r>
            <a:r>
              <a:rPr lang="en-GB" sz="1400" b="0" i="0" u="none" strike="noStrike" baseline="0" dirty="0" smtClean="0">
                <a:latin typeface="+mj-lt"/>
                <a:ea typeface="+mj-ea"/>
                <a:cs typeface="+mj-cs"/>
                <a:sym typeface="Helvetica Neue"/>
              </a:rPr>
              <a:t>Create groups within </a:t>
            </a:r>
            <a:r>
              <a:rPr lang="en-GB" sz="1400" b="0" i="0" u="none" strike="noStrike" baseline="0" dirty="0" err="1" smtClean="0">
                <a:latin typeface="+mj-lt"/>
                <a:ea typeface="+mj-ea"/>
                <a:cs typeface="+mj-cs"/>
                <a:sym typeface="Helvetica Neue"/>
              </a:rPr>
              <a:t>Mendeley</a:t>
            </a:r>
            <a:r>
              <a:rPr lang="en-GB" sz="1400" b="0" i="0" u="none" strike="noStrike" baseline="0" dirty="0" smtClean="0">
                <a:latin typeface="+mj-lt"/>
                <a:ea typeface="+mj-ea"/>
                <a:cs typeface="+mj-cs"/>
                <a:sym typeface="Helvetica Neue"/>
              </a:rPr>
              <a:t> to share reference materials and work together with others.</a:t>
            </a:r>
          </a:p>
          <a:p>
            <a:endParaRPr lang="en-GB" sz="1400" b="0" i="0" u="none" strike="noStrike" baseline="0" dirty="0" smtClean="0">
              <a:latin typeface="+mj-lt"/>
              <a:ea typeface="+mj-ea"/>
              <a:cs typeface="+mj-cs"/>
              <a:sym typeface="Helvetica Neue"/>
            </a:endParaRPr>
          </a:p>
          <a:p>
            <a:r>
              <a:rPr lang="en-GB" sz="1400" b="0" i="0" u="none" strike="noStrike" baseline="0" dirty="0" smtClean="0">
                <a:latin typeface="+mj-lt"/>
                <a:ea typeface="+mj-ea"/>
                <a:cs typeface="+mj-cs"/>
                <a:sym typeface="Helvetica Neue"/>
              </a:rPr>
              <a:t>Discover: </a:t>
            </a:r>
            <a:r>
              <a:rPr lang="en-GB" sz="1400" b="0" i="0" u="none" strike="noStrike" baseline="0" dirty="0" err="1" smtClean="0">
                <a:latin typeface="+mj-lt"/>
                <a:ea typeface="+mj-ea"/>
                <a:cs typeface="+mj-cs"/>
                <a:sym typeface="Helvetica Neue"/>
              </a:rPr>
              <a:t>Mendeley</a:t>
            </a:r>
            <a:r>
              <a:rPr lang="en-GB" sz="1400" b="0" i="0" u="none" strike="noStrike" baseline="0" dirty="0" smtClean="0">
                <a:latin typeface="+mj-lt"/>
                <a:ea typeface="+mj-ea"/>
                <a:cs typeface="+mj-cs"/>
                <a:sym typeface="Helvetica Neue"/>
              </a:rPr>
              <a:t> </a:t>
            </a:r>
            <a:r>
              <a:rPr lang="en-GB" sz="1400" b="0" i="0" u="none" strike="noStrike" baseline="0" dirty="0" err="1" smtClean="0">
                <a:latin typeface="+mj-lt"/>
                <a:ea typeface="+mj-ea"/>
                <a:cs typeface="+mj-cs"/>
                <a:sym typeface="Helvetica Neue"/>
              </a:rPr>
              <a:t>analyzes</a:t>
            </a:r>
            <a:r>
              <a:rPr lang="en-GB" sz="1400" b="0" i="0" u="none" strike="noStrike" baseline="0" dirty="0" smtClean="0">
                <a:latin typeface="+mj-lt"/>
                <a:ea typeface="+mj-ea"/>
                <a:cs typeface="+mj-cs"/>
                <a:sym typeface="Helvetica Neue"/>
              </a:rPr>
              <a:t> users’ activity to recommend new reading materials and to suggest potential contacts.</a:t>
            </a:r>
          </a:p>
          <a:p>
            <a:endParaRPr lang="en-GB" sz="1400" b="0" i="0" u="none" strike="noStrike" baseline="0" dirty="0" smtClean="0">
              <a:latin typeface="+mj-lt"/>
              <a:ea typeface="+mj-ea"/>
              <a:cs typeface="+mj-cs"/>
              <a:sym typeface="Helvetica Neue"/>
            </a:endParaRPr>
          </a:p>
          <a:p>
            <a:r>
              <a:rPr lang="en-GB" sz="1400" b="0" i="0" u="none" strike="noStrike" baseline="0" dirty="0" smtClean="0">
                <a:latin typeface="+mj-lt"/>
                <a:ea typeface="+mj-ea"/>
                <a:cs typeface="+mj-cs"/>
                <a:sym typeface="Helvetica Neue"/>
              </a:rPr>
              <a:t>More details is available about these on the </a:t>
            </a:r>
            <a:r>
              <a:rPr lang="en-GB" sz="1400" b="0" i="0" u="none" strike="noStrike" baseline="0" dirty="0" err="1" smtClean="0">
                <a:latin typeface="+mj-lt"/>
                <a:ea typeface="+mj-ea"/>
                <a:cs typeface="+mj-cs"/>
                <a:sym typeface="Helvetica Neue"/>
              </a:rPr>
              <a:t>Mendeley</a:t>
            </a:r>
            <a:r>
              <a:rPr lang="en-GB" sz="1400" b="0" i="0" u="none" strike="noStrike" baseline="0" dirty="0" smtClean="0">
                <a:latin typeface="+mj-lt"/>
                <a:ea typeface="+mj-ea"/>
                <a:cs typeface="+mj-cs"/>
                <a:sym typeface="Helvetica Neue"/>
              </a:rPr>
              <a:t> Website.</a:t>
            </a:r>
            <a:endParaRPr sz="14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prstGeom prst="rect">
            <a:avLst/>
          </a:prstGeom>
        </p:spPr>
        <p:txBody>
          <a:bodyPr/>
          <a:lstStyle/>
          <a:p>
            <a:pPr lvl="0"/>
            <a:endParaRPr/>
          </a:p>
        </p:txBody>
      </p:sp>
      <p:sp>
        <p:nvSpPr>
          <p:cNvPr id="416" name="Shape 416"/>
          <p:cNvSpPr>
            <a:spLocks noGrp="1"/>
          </p:cNvSpPr>
          <p:nvPr>
            <p:ph type="body" sz="quarter" idx="1"/>
          </p:nvPr>
        </p:nvSpPr>
        <p:spPr>
          <a:prstGeom prst="rect">
            <a:avLst/>
          </a:prstGeom>
        </p:spPr>
        <p:txBody>
          <a:bodyPr/>
          <a:lstStyle/>
          <a:p>
            <a:pPr lvl="0">
              <a:lnSpc>
                <a:spcPct val="117999"/>
              </a:lnSpc>
              <a:defRPr sz="1800"/>
            </a:pPr>
            <a:r>
              <a:rPr sz="1400"/>
              <a:t>Mendeley’s Resource Center has detailed guides to each of the different versions, as well as feature guides that cover specific components. It’s a good idea to use these guides to familiarize yourself with the different aspects of Mendeley.</a:t>
            </a:r>
          </a:p>
          <a:p>
            <a:pPr lvl="0">
              <a:lnSpc>
                <a:spcPct val="117999"/>
              </a:lnSpc>
              <a:defRPr sz="1800"/>
            </a:pPr>
            <a:endParaRPr sz="1400"/>
          </a:p>
          <a:p>
            <a:pPr lvl="0">
              <a:lnSpc>
                <a:spcPct val="117999"/>
              </a:lnSpc>
              <a:defRPr sz="1800"/>
            </a:pPr>
            <a:r>
              <a:rPr sz="1400"/>
              <a:t>There are also a number of video guides available.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noRot="1" noChangeAspect="1"/>
          </p:cNvSpPr>
          <p:nvPr>
            <p:ph type="sldImg"/>
          </p:nvPr>
        </p:nvSpPr>
        <p:spPr>
          <a:prstGeom prst="rect">
            <a:avLst/>
          </a:prstGeom>
        </p:spPr>
        <p:txBody>
          <a:bodyPr/>
          <a:lstStyle/>
          <a:p>
            <a:pPr lvl="0"/>
            <a:endParaRPr/>
          </a:p>
        </p:txBody>
      </p:sp>
      <p:sp>
        <p:nvSpPr>
          <p:cNvPr id="431" name="Shape 431"/>
          <p:cNvSpPr>
            <a:spLocks noGrp="1"/>
          </p:cNvSpPr>
          <p:nvPr>
            <p:ph type="body" sz="quarter" idx="1"/>
          </p:nvPr>
        </p:nvSpPr>
        <p:spPr>
          <a:prstGeom prst="rect">
            <a:avLst/>
          </a:prstGeom>
        </p:spPr>
        <p:txBody>
          <a:bodyPr/>
          <a:lstStyle/>
          <a:p>
            <a:pPr lvl="0">
              <a:lnSpc>
                <a:spcPct val="117999"/>
              </a:lnSpc>
              <a:defRPr sz="1800"/>
            </a:pPr>
            <a:endParaRPr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p>
            <a:pPr lvl="0">
              <a:lnSpc>
                <a:spcPct val="117999"/>
              </a:lnSpc>
              <a:defRPr sz="1800"/>
            </a:pPr>
            <a:r>
              <a:rPr sz="1400"/>
              <a:t>Mendeley acts as a repository for your reference information. You add papers to your library by importing PDF files stored on your computer, or by retrieving them from other locations - like online catalogs such as ScienceDirect, Scopus, Pubmed or PLOS. You can also create entries for items that you don’t have access to as PDFs by manually entering details.</a:t>
            </a:r>
          </a:p>
          <a:p>
            <a:pPr lvl="0">
              <a:lnSpc>
                <a:spcPct val="117999"/>
              </a:lnSpc>
              <a:defRPr sz="1800"/>
            </a:pPr>
            <a:endParaRPr sz="1400"/>
          </a:p>
          <a:p>
            <a:pPr lvl="0">
              <a:lnSpc>
                <a:spcPct val="117999"/>
              </a:lnSpc>
              <a:defRPr sz="1800"/>
            </a:pPr>
            <a:r>
              <a:rPr sz="1400"/>
              <a:t>Materials you add to your library are then stored in the cloud, for you to retrieve wherever you need them. It might be that you want to read a paper on the way home on the train, or you need to write a paper on your main computer. Mendeley allows you to retrieve the same resources with the same enhancements and annotations wherever you need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lvl="0">
              <a:lnSpc>
                <a:spcPct val="117999"/>
              </a:lnSpc>
              <a:defRPr sz="1800"/>
            </a:pPr>
            <a:r>
              <a:rPr sz="1400"/>
              <a:t>The first thing you’ll need to do is to create an account via </a:t>
            </a:r>
            <a:r>
              <a:rPr sz="1400">
                <a:hlinkClick r:id="rId3"/>
              </a:rPr>
              <a:t>mendeley.com</a:t>
            </a:r>
            <a:r>
              <a:rPr sz="1400"/>
              <a:t>. This is completely free to do and only takes a few seconds. You’ll need a Mendeley account to log into the different versions of the software.</a:t>
            </a:r>
          </a:p>
          <a:p>
            <a:pPr lvl="0">
              <a:lnSpc>
                <a:spcPct val="117999"/>
              </a:lnSpc>
              <a:defRPr sz="1800"/>
            </a:pPr>
            <a:endParaRPr sz="1400"/>
          </a:p>
          <a:p>
            <a:pPr lvl="0">
              <a:lnSpc>
                <a:spcPct val="117999"/>
              </a:lnSpc>
              <a:defRPr sz="1800"/>
            </a:pPr>
            <a:r>
              <a:rPr sz="1400"/>
              <a:t>Once you’ve created your account you’ll be prompted to download the appropriate version of Mendeley Desktop for your current machine. You don’t have to do this right away, but it’s a good idea to have the desktop application installed on your main working computer.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prstGeom prst="rect">
            <a:avLst/>
          </a:prstGeom>
        </p:spPr>
        <p:txBody>
          <a:bodyPr/>
          <a:lstStyle/>
          <a:p>
            <a:pPr lvl="0"/>
            <a:endParaRPr/>
          </a:p>
        </p:txBody>
      </p:sp>
      <p:sp>
        <p:nvSpPr>
          <p:cNvPr id="112" name="Shape 112"/>
          <p:cNvSpPr>
            <a:spLocks noGrp="1"/>
          </p:cNvSpPr>
          <p:nvPr>
            <p:ph type="body" sz="quarter" idx="1"/>
          </p:nvPr>
        </p:nvSpPr>
        <p:spPr>
          <a:prstGeom prst="rect">
            <a:avLst/>
          </a:prstGeom>
        </p:spPr>
        <p:txBody>
          <a:bodyPr/>
          <a:lstStyle/>
          <a:p>
            <a:pPr lvl="0">
              <a:lnSpc>
                <a:spcPct val="117999"/>
              </a:lnSpc>
              <a:defRPr sz="1800"/>
            </a:pPr>
            <a:r>
              <a:rPr sz="1400" dirty="0"/>
              <a:t>This is how </a:t>
            </a:r>
            <a:r>
              <a:rPr sz="1400" dirty="0" err="1"/>
              <a:t>Mendeley</a:t>
            </a:r>
            <a:r>
              <a:rPr sz="1400" dirty="0"/>
              <a:t> Desktop looks on a Mac. The Windows version may have a few cosmetic differences, but the functionality is exactly the same. This presentation uses Mac screenshots throughout - but don’t let that put you off if you use a Windows PC.</a:t>
            </a:r>
          </a:p>
          <a:p>
            <a:pPr lvl="0">
              <a:lnSpc>
                <a:spcPct val="117999"/>
              </a:lnSpc>
              <a:defRPr sz="1800"/>
            </a:pPr>
            <a:endParaRPr sz="1400" dirty="0"/>
          </a:p>
          <a:p>
            <a:pPr lvl="0">
              <a:lnSpc>
                <a:spcPct val="117999"/>
              </a:lnSpc>
              <a:defRPr sz="1800"/>
            </a:pPr>
            <a:r>
              <a:rPr sz="1400" dirty="0" err="1"/>
              <a:t>Mendeley</a:t>
            </a:r>
            <a:r>
              <a:rPr sz="1400" dirty="0"/>
              <a:t> Desktop offers the complete </a:t>
            </a:r>
            <a:r>
              <a:rPr sz="1400" dirty="0" err="1"/>
              <a:t>Mendeley</a:t>
            </a:r>
            <a:r>
              <a:rPr sz="1400" dirty="0"/>
              <a:t> experience. It allows you to build, maintain and order your personal library. It also allows you to access reading and writing functions. </a:t>
            </a:r>
            <a:endParaRPr lang="en-GB" sz="1400" dirty="0" smtClean="0"/>
          </a:p>
          <a:p>
            <a:pPr lvl="0">
              <a:lnSpc>
                <a:spcPct val="117999"/>
              </a:lnSpc>
              <a:defRPr sz="1800"/>
            </a:pPr>
            <a:endParaRPr sz="1400" dirty="0"/>
          </a:p>
          <a:p>
            <a:pPr lvl="0">
              <a:lnSpc>
                <a:spcPct val="117999"/>
              </a:lnSpc>
              <a:defRPr sz="1800"/>
            </a:pPr>
            <a:r>
              <a:rPr sz="1400" dirty="0"/>
              <a:t>When you first open </a:t>
            </a:r>
            <a:r>
              <a:rPr sz="1400" dirty="0" err="1"/>
              <a:t>Mendeley</a:t>
            </a:r>
            <a:r>
              <a:rPr sz="1400" dirty="0"/>
              <a:t> Desktop, you’ll need to log into your </a:t>
            </a:r>
            <a:r>
              <a:rPr sz="1400" dirty="0" err="1"/>
              <a:t>Mendeley</a:t>
            </a:r>
            <a:r>
              <a:rPr sz="1400" dirty="0"/>
              <a:t> account. This ensures that any changes you make are being made to your own account and will be carried across when you log into different devices.</a:t>
            </a:r>
          </a:p>
          <a:p>
            <a:pPr lvl="0">
              <a:lnSpc>
                <a:spcPct val="117999"/>
              </a:lnSpc>
              <a:defRPr sz="1800"/>
            </a:pPr>
            <a:endParaRPr sz="1400" dirty="0"/>
          </a:p>
          <a:p>
            <a:pPr lvl="0">
              <a:lnSpc>
                <a:spcPct val="117999"/>
              </a:lnSpc>
              <a:defRPr sz="1800"/>
            </a:pPr>
            <a:r>
              <a:rPr sz="1400" dirty="0" err="1"/>
              <a:t>Mendeley</a:t>
            </a:r>
            <a:r>
              <a:rPr sz="1400" dirty="0"/>
              <a:t> Desktop follows a three column structure. The left-hand panel allows you to navigate through different filtering options for your library. When you click on different folders or groups listed in this column, different lists of papers will be returned in the main panel. In this screenshot we have ‘All Documents’ selected, which means the main panel is listing all of our references.</a:t>
            </a:r>
          </a:p>
          <a:p>
            <a:pPr lvl="0">
              <a:lnSpc>
                <a:spcPct val="117999"/>
              </a:lnSpc>
              <a:defRPr sz="1800"/>
            </a:pPr>
            <a:endParaRPr sz="1400" dirty="0"/>
          </a:p>
          <a:p>
            <a:pPr lvl="0">
              <a:lnSpc>
                <a:spcPct val="117999"/>
              </a:lnSpc>
              <a:defRPr sz="1800"/>
            </a:pPr>
            <a:r>
              <a:rPr sz="1400" dirty="0"/>
              <a:t>The middle panel allows you to select individual references. Clicking on a reference listed here will display this document’s details in the right-hand panel. You can also select multiple papers to undertake bulk actions, such as mass deletions or additions to folders.</a:t>
            </a:r>
          </a:p>
          <a:p>
            <a:pPr lvl="0">
              <a:lnSpc>
                <a:spcPct val="117999"/>
              </a:lnSpc>
              <a:defRPr sz="1800"/>
            </a:pPr>
            <a:endParaRPr sz="1400" dirty="0"/>
          </a:p>
          <a:p>
            <a:pPr lvl="0">
              <a:lnSpc>
                <a:spcPct val="117999"/>
              </a:lnSpc>
              <a:defRPr sz="1800"/>
            </a:pPr>
            <a:r>
              <a:rPr sz="1400" dirty="0"/>
              <a:t>The right panel shows the details of your selected reference. You can also use this panel to modify the details by clicking into the individual fields. You should carefully check and correct the details displayed in this panel as ensuring accuracy here will ensure that your citations are totally correct.</a:t>
            </a:r>
          </a:p>
          <a:p>
            <a:pPr lvl="0">
              <a:lnSpc>
                <a:spcPct val="117999"/>
              </a:lnSpc>
              <a:defRPr sz="1800"/>
            </a:pPr>
            <a:endParaRPr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pPr lvl="0"/>
            <a:endParaRPr/>
          </a:p>
        </p:txBody>
      </p:sp>
      <p:sp>
        <p:nvSpPr>
          <p:cNvPr id="117" name="Shape 117"/>
          <p:cNvSpPr>
            <a:spLocks noGrp="1"/>
          </p:cNvSpPr>
          <p:nvPr>
            <p:ph type="body" sz="quarter" idx="1"/>
          </p:nvPr>
        </p:nvSpPr>
        <p:spPr>
          <a:prstGeom prst="rect">
            <a:avLst/>
          </a:prstGeom>
        </p:spPr>
        <p:txBody>
          <a:bodyPr/>
          <a:lstStyle/>
          <a:p>
            <a:pPr lvl="0">
              <a:lnSpc>
                <a:spcPct val="117999"/>
              </a:lnSpc>
              <a:defRPr sz="1800"/>
            </a:pPr>
            <a:r>
              <a:rPr sz="1400" dirty="0" err="1"/>
              <a:t>Mendeley</a:t>
            </a:r>
            <a:r>
              <a:rPr sz="1400" dirty="0"/>
              <a:t> Web is the version of </a:t>
            </a:r>
            <a:r>
              <a:rPr sz="1400" dirty="0" err="1"/>
              <a:t>Mendeley</a:t>
            </a:r>
            <a:r>
              <a:rPr sz="1400" dirty="0"/>
              <a:t> accessible via your web browser. You’ll need to be logged into your </a:t>
            </a:r>
            <a:r>
              <a:rPr sz="1400" dirty="0" err="1"/>
              <a:t>Mendeley</a:t>
            </a:r>
            <a:r>
              <a:rPr sz="1400" dirty="0"/>
              <a:t> account in order to access it.</a:t>
            </a:r>
          </a:p>
          <a:p>
            <a:pPr lvl="0">
              <a:lnSpc>
                <a:spcPct val="117999"/>
              </a:lnSpc>
              <a:defRPr sz="1800"/>
            </a:pPr>
            <a:endParaRPr sz="1400" dirty="0"/>
          </a:p>
          <a:p>
            <a:pPr lvl="0">
              <a:lnSpc>
                <a:spcPct val="117999"/>
              </a:lnSpc>
              <a:defRPr sz="1800"/>
            </a:pPr>
            <a:r>
              <a:rPr sz="1400" dirty="0"/>
              <a:t>The layout is similar to what we’ve just seen for </a:t>
            </a:r>
            <a:r>
              <a:rPr sz="1400" dirty="0" err="1"/>
              <a:t>Mendeley</a:t>
            </a:r>
            <a:r>
              <a:rPr sz="1400" dirty="0"/>
              <a:t> Desktop - although it has been optimized for use in a browser. The same three-column structure persists.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pPr lvl="0"/>
            <a:endParaRPr/>
          </a:p>
        </p:txBody>
      </p:sp>
      <p:sp>
        <p:nvSpPr>
          <p:cNvPr id="123" name="Shape 123"/>
          <p:cNvSpPr>
            <a:spLocks noGrp="1"/>
          </p:cNvSpPr>
          <p:nvPr>
            <p:ph type="body" sz="quarter" idx="1"/>
          </p:nvPr>
        </p:nvSpPr>
        <p:spPr>
          <a:prstGeom prst="rect">
            <a:avLst/>
          </a:prstGeom>
        </p:spPr>
        <p:txBody>
          <a:bodyPr/>
          <a:lstStyle>
            <a:lvl1pPr>
              <a:lnSpc>
                <a:spcPct val="117999"/>
              </a:lnSpc>
              <a:defRPr sz="1400"/>
            </a:lvl1pPr>
          </a:lstStyle>
          <a:p>
            <a:pPr lvl="0">
              <a:defRPr sz="1800"/>
            </a:pPr>
            <a:r>
              <a:rPr lang="en-GB" sz="1400" dirty="0" smtClean="0"/>
              <a:t>H</a:t>
            </a:r>
            <a:r>
              <a:rPr sz="1400" dirty="0" smtClean="0"/>
              <a:t>ow </a:t>
            </a:r>
            <a:r>
              <a:rPr lang="en-GB" sz="1400" dirty="0" smtClean="0"/>
              <a:t> can </a:t>
            </a:r>
            <a:r>
              <a:rPr sz="1400" dirty="0" err="1" smtClean="0"/>
              <a:t>Mendeley</a:t>
            </a:r>
            <a:r>
              <a:rPr sz="1400" dirty="0" smtClean="0"/>
              <a:t> help </a:t>
            </a:r>
            <a:r>
              <a:rPr sz="1400" dirty="0"/>
              <a:t>you to bring organization to your </a:t>
            </a:r>
            <a:r>
              <a:rPr sz="1400" dirty="0" smtClean="0"/>
              <a:t>references</a:t>
            </a:r>
            <a:r>
              <a:rPr lang="en-GB" sz="1400" dirty="0" smtClean="0"/>
              <a:t>?</a:t>
            </a:r>
            <a:r>
              <a:rPr sz="1400" dirty="0" smtClean="0"/>
              <a:t>.</a:t>
            </a:r>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pPr lvl="0"/>
            <a:endParaRPr/>
          </a:p>
        </p:txBody>
      </p:sp>
      <p:sp>
        <p:nvSpPr>
          <p:cNvPr id="133" name="Shape 133"/>
          <p:cNvSpPr>
            <a:spLocks noGrp="1"/>
          </p:cNvSpPr>
          <p:nvPr>
            <p:ph type="body" sz="quarter" idx="1"/>
          </p:nvPr>
        </p:nvSpPr>
        <p:spPr>
          <a:prstGeom prst="rect">
            <a:avLst/>
          </a:prstGeom>
        </p:spPr>
        <p:txBody>
          <a:bodyPr/>
          <a:lstStyle/>
          <a:p>
            <a:pPr lvl="0">
              <a:lnSpc>
                <a:spcPct val="117999"/>
              </a:lnSpc>
              <a:defRPr sz="1800"/>
            </a:pPr>
            <a:r>
              <a:rPr lang="en-GB" sz="1400" dirty="0" smtClean="0"/>
              <a:t>There</a:t>
            </a:r>
            <a:r>
              <a:rPr lang="en-GB" sz="1400" baseline="0" dirty="0" smtClean="0"/>
              <a:t> is a </a:t>
            </a:r>
            <a:r>
              <a:rPr sz="1400" dirty="0" smtClean="0"/>
              <a:t>distinction </a:t>
            </a:r>
            <a:r>
              <a:rPr sz="1400" dirty="0"/>
              <a:t>between references and documents. </a:t>
            </a:r>
            <a:r>
              <a:rPr lang="en-GB" sz="1400" dirty="0" smtClean="0"/>
              <a:t> In </a:t>
            </a:r>
            <a:r>
              <a:rPr sz="1400" dirty="0" smtClean="0"/>
              <a:t>this </a:t>
            </a:r>
            <a:r>
              <a:rPr sz="1400" dirty="0"/>
              <a:t>context when we say ‘document’ we’re referring to an actual file - usually a PDF version of a research paper. A document will contain lots of information - many papers are many pages in length and contain thousands of words. They also contain the details necessary to ‘reference’ the paper. Usually this is just key information about the paper, such as the author name(s), title, publisher and so on.</a:t>
            </a:r>
          </a:p>
          <a:p>
            <a:pPr lvl="0">
              <a:lnSpc>
                <a:spcPct val="117999"/>
              </a:lnSpc>
              <a:defRPr sz="1800"/>
            </a:pPr>
            <a:endParaRPr sz="1400" dirty="0"/>
          </a:p>
          <a:p>
            <a:pPr lvl="0">
              <a:lnSpc>
                <a:spcPct val="117999"/>
              </a:lnSpc>
              <a:defRPr sz="1800"/>
            </a:pPr>
            <a:r>
              <a:rPr sz="1400" dirty="0" err="1"/>
              <a:t>Mendeley</a:t>
            </a:r>
            <a:r>
              <a:rPr sz="1400" dirty="0"/>
              <a:t> deals in both documents and references. It will take a document - in the form of a PDF paper - and attempt to extract the reference information in order to produce a reference. It does this by looking at the contents of the paper, or by examining the ‘metadata’ - or detailed information which publishers include in files when creating them.</a:t>
            </a:r>
          </a:p>
          <a:p>
            <a:pPr lvl="0">
              <a:lnSpc>
                <a:spcPct val="117999"/>
              </a:lnSpc>
              <a:defRPr sz="1800"/>
            </a:pPr>
            <a:endParaRPr sz="1400" dirty="0"/>
          </a:p>
          <a:p>
            <a:pPr lvl="0">
              <a:lnSpc>
                <a:spcPct val="117999"/>
              </a:lnSpc>
              <a:defRPr sz="1800"/>
            </a:pPr>
            <a:r>
              <a:rPr sz="1400" dirty="0"/>
              <a:t>You can then check and modify this reference data to ensure that </a:t>
            </a:r>
            <a:r>
              <a:rPr sz="1400" dirty="0" err="1"/>
              <a:t>Mendeley</a:t>
            </a:r>
            <a:r>
              <a:rPr sz="1400" dirty="0"/>
              <a:t> has produced the correct details. Ensuring you have correct reference details is very important.</a:t>
            </a:r>
          </a:p>
          <a:p>
            <a:pPr lvl="0">
              <a:lnSpc>
                <a:spcPct val="117999"/>
              </a:lnSpc>
              <a:defRPr sz="1800"/>
            </a:pPr>
            <a:endParaRPr sz="1400" dirty="0"/>
          </a:p>
          <a:p>
            <a:pPr lvl="0">
              <a:lnSpc>
                <a:spcPct val="117999"/>
              </a:lnSpc>
              <a:defRPr sz="1800"/>
            </a:pPr>
            <a:r>
              <a:rPr sz="1400" dirty="0"/>
              <a:t>It’s also important to </a:t>
            </a:r>
            <a:r>
              <a:rPr sz="1400" dirty="0" err="1"/>
              <a:t>realise</a:t>
            </a:r>
            <a:r>
              <a:rPr sz="1400" dirty="0"/>
              <a:t> that you can have a reference without providing a document. If you know the details of a publication (such as the author, title etc.) you can still add it to your library and cite it - even if you don’t have access to a PDF version.</a:t>
            </a:r>
          </a:p>
          <a:p>
            <a:pPr lvl="0">
              <a:lnSpc>
                <a:spcPct val="117999"/>
              </a:lnSpc>
              <a:defRPr sz="1800"/>
            </a:pPr>
            <a:endParaRPr sz="1400" dirty="0"/>
          </a:p>
          <a:p>
            <a:pPr lvl="0">
              <a:lnSpc>
                <a:spcPct val="117999"/>
              </a:lnSpc>
              <a:defRPr sz="1800"/>
            </a:pPr>
            <a:r>
              <a:rPr sz="1400" dirty="0"/>
              <a:t>This can be useful if you’re citing a book that you use in hard copy, for example.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pPr lvl="0"/>
            <a:endParaRPr/>
          </a:p>
        </p:txBody>
      </p:sp>
      <p:sp>
        <p:nvSpPr>
          <p:cNvPr id="148" name="Shape 148"/>
          <p:cNvSpPr>
            <a:spLocks noGrp="1"/>
          </p:cNvSpPr>
          <p:nvPr>
            <p:ph type="body" sz="quarter" idx="1"/>
          </p:nvPr>
        </p:nvSpPr>
        <p:spPr>
          <a:prstGeom prst="rect">
            <a:avLst/>
          </a:prstGeom>
        </p:spPr>
        <p:txBody>
          <a:bodyPr/>
          <a:lstStyle/>
          <a:p>
            <a:pPr lvl="0">
              <a:lnSpc>
                <a:spcPct val="117999"/>
              </a:lnSpc>
              <a:defRPr sz="1800"/>
            </a:pPr>
            <a:r>
              <a:rPr sz="1400" dirty="0" err="1"/>
              <a:t>Mendeley</a:t>
            </a:r>
            <a:r>
              <a:rPr sz="1400" dirty="0"/>
              <a:t> also offers a number of other options for adding material to your library. You can find these by opening the File menu.</a:t>
            </a:r>
          </a:p>
          <a:p>
            <a:pPr lvl="0">
              <a:lnSpc>
                <a:spcPct val="117999"/>
              </a:lnSpc>
              <a:defRPr sz="1800"/>
            </a:pPr>
            <a:endParaRPr sz="1400" dirty="0"/>
          </a:p>
          <a:p>
            <a:pPr lvl="0">
              <a:lnSpc>
                <a:spcPct val="117999"/>
              </a:lnSpc>
              <a:defRPr sz="1800"/>
            </a:pPr>
            <a:r>
              <a:rPr sz="1400" dirty="0"/>
              <a:t>You can choose to add individual files, or the contents of an entire folder by browsing to the relevant location on your computer.</a:t>
            </a:r>
          </a:p>
          <a:p>
            <a:pPr lvl="0">
              <a:lnSpc>
                <a:spcPct val="117999"/>
              </a:lnSpc>
              <a:defRPr sz="1800"/>
            </a:pPr>
            <a:endParaRPr sz="1400" dirty="0"/>
          </a:p>
          <a:p>
            <a:pPr lvl="0">
              <a:lnSpc>
                <a:spcPct val="117999"/>
              </a:lnSpc>
              <a:defRPr sz="1800"/>
            </a:pPr>
            <a:r>
              <a:rPr sz="1400" dirty="0"/>
              <a:t>You can opt to ‘watch’ a folder - which will mean that </a:t>
            </a:r>
            <a:r>
              <a:rPr sz="1400" dirty="0" err="1"/>
              <a:t>Mendeley</a:t>
            </a:r>
            <a:r>
              <a:rPr sz="1400" dirty="0"/>
              <a:t> monitors that location for any new items being dropped into the folder. If it finds a new document, that document will be automatically added to your </a:t>
            </a:r>
            <a:r>
              <a:rPr sz="1400" dirty="0" err="1"/>
              <a:t>Mendeley</a:t>
            </a:r>
            <a:r>
              <a:rPr sz="1400" dirty="0"/>
              <a:t> library.</a:t>
            </a:r>
          </a:p>
          <a:p>
            <a:pPr lvl="0">
              <a:lnSpc>
                <a:spcPct val="117999"/>
              </a:lnSpc>
              <a:defRPr sz="1800"/>
            </a:pPr>
            <a:endParaRPr sz="1400" dirty="0"/>
          </a:p>
          <a:p>
            <a:pPr lvl="0">
              <a:lnSpc>
                <a:spcPct val="117999"/>
              </a:lnSpc>
              <a:defRPr sz="1800"/>
            </a:pPr>
            <a:r>
              <a:rPr sz="1400" dirty="0"/>
              <a:t>You can also easily import a library from other reference managers, so if you’ve tried out EndNote, Reworks or another solution and found them not to your liking, you can carry across your library to </a:t>
            </a:r>
            <a:r>
              <a:rPr sz="1400" dirty="0" err="1"/>
              <a:t>Mendeley</a:t>
            </a:r>
            <a:r>
              <a:rPr sz="1400" dirty="0"/>
              <a:t> easily.</a:t>
            </a:r>
          </a:p>
          <a:p>
            <a:pPr lvl="0">
              <a:lnSpc>
                <a:spcPct val="117999"/>
              </a:lnSpc>
              <a:defRPr sz="1800"/>
            </a:pPr>
            <a:endParaRPr sz="1400" dirty="0"/>
          </a:p>
          <a:p>
            <a:pPr lvl="0">
              <a:lnSpc>
                <a:spcPct val="117999"/>
              </a:lnSpc>
              <a:defRPr sz="1800"/>
            </a:pPr>
            <a:r>
              <a:rPr sz="1400" dirty="0"/>
              <a:t>You also have the option to create a reference manually - which will allow you to complete a number of fields by hand.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183" y="1137335"/>
            <a:ext cx="9144366" cy="460433"/>
          </a:xfrm>
          <a:prstGeom prst="rect">
            <a:avLst/>
          </a:prstGeom>
          <a:gradFill>
            <a:gsLst>
              <a:gs pos="0">
                <a:srgbClr val="C9CAC9"/>
              </a:gs>
              <a:gs pos="6285">
                <a:srgbClr val="ECECEC"/>
              </a:gs>
              <a:gs pos="100000">
                <a:srgbClr val="FFFFFF"/>
              </a:gs>
            </a:gsLst>
            <a:lin ang="5400000"/>
          </a:gradFill>
          <a:ln w="12700">
            <a:miter lim="400000"/>
          </a:ln>
        </p:spPr>
        <p:txBody>
          <a:bodyPr lIns="0" tIns="0" rIns="0" bIns="0" anchor="ctr"/>
          <a:lstStyle/>
          <a:p>
            <a:pPr lvl="0">
              <a:defRPr>
                <a:latin typeface="Calibri"/>
                <a:ea typeface="Calibri"/>
                <a:cs typeface="Calibri"/>
                <a:sym typeface="Calibri"/>
              </a:defRPr>
            </a:pPr>
            <a:endParaRPr/>
          </a:p>
        </p:txBody>
      </p:sp>
      <p:sp>
        <p:nvSpPr>
          <p:cNvPr id="9" name="Shape 9"/>
          <p:cNvSpPr/>
          <p:nvPr/>
        </p:nvSpPr>
        <p:spPr>
          <a:xfrm>
            <a:off x="-3" y="6565693"/>
            <a:ext cx="9212390" cy="302079"/>
          </a:xfrm>
          <a:prstGeom prst="rect">
            <a:avLst/>
          </a:prstGeom>
          <a:solidFill>
            <a:srgbClr val="880F19"/>
          </a:solidFill>
          <a:ln w="12700">
            <a:miter lim="400000"/>
          </a:ln>
        </p:spPr>
        <p:txBody>
          <a:bodyPr lIns="0" tIns="0" rIns="0" bIns="0" anchor="ctr"/>
          <a:lstStyle/>
          <a:p>
            <a:pPr lvl="0" algn="ctr">
              <a:defRPr>
                <a:solidFill>
                  <a:srgbClr val="AD1D29"/>
                </a:solidFill>
                <a:latin typeface="Calibri"/>
                <a:ea typeface="Calibri"/>
                <a:cs typeface="Calibri"/>
                <a:sym typeface="Calibri"/>
              </a:defRPr>
            </a:pPr>
            <a:endParaRPr/>
          </a:p>
        </p:txBody>
      </p:sp>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1" name="Shape 11"/>
          <p:cNvSpPr>
            <a:spLocks noGrp="1"/>
          </p:cNvSpPr>
          <p:nvPr>
            <p:ph type="title"/>
          </p:nvPr>
        </p:nvSpPr>
        <p:spPr>
          <a:xfrm>
            <a:off x="457200" y="0"/>
            <a:ext cx="8229600" cy="3736239"/>
          </a:xfrm>
          <a:prstGeom prst="rect">
            <a:avLst/>
          </a:prstGeom>
        </p:spPr>
        <p:txBody>
          <a:bodyPr/>
          <a:lstStyle>
            <a:lvl1pPr algn="ctr"/>
          </a:lstStyle>
          <a:p>
            <a:pPr lvl="0">
              <a:defRPr sz="1800">
                <a:solidFill>
                  <a:srgbClr val="000000"/>
                </a:solidFill>
              </a:defRPr>
            </a:pPr>
            <a:r>
              <a:rPr sz="4000">
                <a:solidFill>
                  <a:srgbClr val="1E1E1E"/>
                </a:solidFill>
              </a:rPr>
              <a:t>Title Text</a:t>
            </a:r>
          </a:p>
        </p:txBody>
      </p:sp>
      <p:sp>
        <p:nvSpPr>
          <p:cNvPr id="12" name="Shape 12"/>
          <p:cNvSpPr>
            <a:spLocks noGrp="1"/>
          </p:cNvSpPr>
          <p:nvPr>
            <p:ph type="body" idx="1"/>
          </p:nvPr>
        </p:nvSpPr>
        <p:spPr>
          <a:xfrm>
            <a:off x="457200" y="3751374"/>
            <a:ext cx="8229600" cy="3106627"/>
          </a:xfrm>
          <a:prstGeom prst="rect">
            <a:avLst/>
          </a:prstGeom>
        </p:spPr>
        <p:txBody>
          <a:bodyPr/>
          <a:lstStyle>
            <a:lvl1pPr marL="0" indent="0" algn="ctr">
              <a:spcBef>
                <a:spcPts val="600"/>
              </a:spcBef>
              <a:buSzTx/>
              <a:buFontTx/>
              <a:buNone/>
              <a:defRPr sz="2700">
                <a:solidFill>
                  <a:srgbClr val="8F8F8F"/>
                </a:solidFill>
              </a:defRPr>
            </a:lvl1pPr>
            <a:lvl2pPr marL="0" indent="0" algn="ctr">
              <a:spcBef>
                <a:spcPts val="600"/>
              </a:spcBef>
              <a:buSzTx/>
              <a:buFontTx/>
              <a:buNone/>
              <a:defRPr sz="2700">
                <a:solidFill>
                  <a:srgbClr val="8F8F8F"/>
                </a:solidFill>
              </a:defRPr>
            </a:lvl2pPr>
            <a:lvl3pPr marL="0" indent="0" algn="ctr">
              <a:spcBef>
                <a:spcPts val="600"/>
              </a:spcBef>
              <a:buSzTx/>
              <a:buFontTx/>
              <a:buNone/>
              <a:defRPr sz="2700">
                <a:solidFill>
                  <a:srgbClr val="8F8F8F"/>
                </a:solidFill>
              </a:defRPr>
            </a:lvl3pPr>
            <a:lvl4pPr marL="0" indent="0" algn="ctr">
              <a:spcBef>
                <a:spcPts val="600"/>
              </a:spcBef>
              <a:buSzTx/>
              <a:buFontTx/>
              <a:buNone/>
              <a:defRPr sz="2700">
                <a:solidFill>
                  <a:srgbClr val="8F8F8F"/>
                </a:solidFill>
              </a:defRPr>
            </a:lvl4pPr>
            <a:lvl5pPr marL="0" indent="0" algn="ctr">
              <a:spcBef>
                <a:spcPts val="600"/>
              </a:spcBef>
              <a:buSzTx/>
              <a:buFontTx/>
              <a:buNone/>
              <a:defRPr sz="2700">
                <a:solidFill>
                  <a:srgbClr val="8F8F8F"/>
                </a:solidFill>
              </a:defRPr>
            </a:lvl5pPr>
          </a:lstStyle>
          <a:p>
            <a:pPr lvl="0">
              <a:defRPr sz="1800">
                <a:solidFill>
                  <a:srgbClr val="000000"/>
                </a:solidFill>
              </a:defRPr>
            </a:pPr>
            <a:r>
              <a:rPr sz="2700">
                <a:solidFill>
                  <a:srgbClr val="8F8F8F"/>
                </a:solidFill>
              </a:rPr>
              <a:t>Body Level One</a:t>
            </a:r>
          </a:p>
          <a:p>
            <a:pPr lvl="1">
              <a:defRPr sz="1800">
                <a:solidFill>
                  <a:srgbClr val="000000"/>
                </a:solidFill>
              </a:defRPr>
            </a:pPr>
            <a:r>
              <a:rPr sz="2700">
                <a:solidFill>
                  <a:srgbClr val="8F8F8F"/>
                </a:solidFill>
              </a:rPr>
              <a:t>Body Level Two</a:t>
            </a:r>
          </a:p>
          <a:p>
            <a:pPr lvl="2">
              <a:defRPr sz="1800">
                <a:solidFill>
                  <a:srgbClr val="000000"/>
                </a:solidFill>
              </a:defRPr>
            </a:pPr>
            <a:r>
              <a:rPr sz="2700">
                <a:solidFill>
                  <a:srgbClr val="8F8F8F"/>
                </a:solidFill>
              </a:rPr>
              <a:t>Body Level Three</a:t>
            </a:r>
          </a:p>
          <a:p>
            <a:pPr lvl="3">
              <a:defRPr sz="1800">
                <a:solidFill>
                  <a:srgbClr val="000000"/>
                </a:solidFill>
              </a:defRPr>
            </a:pPr>
            <a:r>
              <a:rPr sz="2700">
                <a:solidFill>
                  <a:srgbClr val="8F8F8F"/>
                </a:solidFill>
              </a:rPr>
              <a:t>Body Level Four</a:t>
            </a:r>
          </a:p>
          <a:p>
            <a:pPr lvl="4">
              <a:defRPr sz="1800">
                <a:solidFill>
                  <a:srgbClr val="000000"/>
                </a:solidFill>
              </a:defRPr>
            </a:pPr>
            <a:r>
              <a:rPr sz="2700">
                <a:solidFill>
                  <a:srgbClr val="8F8F8F"/>
                </a:solidFill>
              </a:rPr>
              <a:t>Body Level Five</a:t>
            </a:r>
          </a:p>
        </p:txBody>
      </p:sp>
      <p:sp>
        <p:nvSpPr>
          <p:cNvPr id="13" name="Shape 13"/>
          <p:cNvSpPr/>
          <p:nvPr/>
        </p:nvSpPr>
        <p:spPr>
          <a:xfrm>
            <a:off x="-3" y="1116492"/>
            <a:ext cx="9212390" cy="36279"/>
          </a:xfrm>
          <a:prstGeom prst="rect">
            <a:avLst/>
          </a:prstGeom>
          <a:solidFill>
            <a:srgbClr val="880F19"/>
          </a:solidFill>
          <a:ln w="12700">
            <a:miter lim="400000"/>
          </a:ln>
        </p:spPr>
        <p:txBody>
          <a:bodyPr lIns="0" tIns="0" rIns="0" bIns="0" anchor="ctr"/>
          <a:lstStyle/>
          <a:p>
            <a:pPr lvl="0" algn="ctr">
              <a:defRPr>
                <a:solidFill>
                  <a:srgbClr val="AF1F2A"/>
                </a:solidFill>
                <a:latin typeface="Calibri"/>
                <a:ea typeface="Calibri"/>
                <a:cs typeface="Calibri"/>
                <a:sym typeface="Calibri"/>
              </a:defRPr>
            </a:pPr>
            <a:endParaRPr/>
          </a:p>
        </p:txBody>
      </p:sp>
      <p:sp>
        <p:nvSpPr>
          <p:cNvPr id="14" name="Shape 14"/>
          <p:cNvSpPr/>
          <p:nvPr/>
        </p:nvSpPr>
        <p:spPr>
          <a:xfrm>
            <a:off x="88042" y="810295"/>
            <a:ext cx="2054009" cy="269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200">
                <a:solidFill>
                  <a:srgbClr val="AE1E29"/>
                </a:solidFill>
                <a:latin typeface="Calibri"/>
                <a:ea typeface="Calibri"/>
                <a:cs typeface="Calibri"/>
                <a:sym typeface="Calibri"/>
              </a:defRPr>
            </a:lvl1pPr>
          </a:lstStyle>
          <a:p>
            <a:pPr lvl="0">
              <a:defRPr sz="1800">
                <a:solidFill>
                  <a:srgbClr val="000000"/>
                </a:solidFill>
              </a:defRPr>
            </a:pPr>
            <a:r>
              <a:rPr sz="1200">
                <a:solidFill>
                  <a:srgbClr val="AE1E29"/>
                </a:solidFill>
              </a:rPr>
              <a:t>Organize. Collaborate. Discover.</a:t>
            </a:r>
          </a:p>
        </p:txBody>
      </p:sp>
      <p:sp>
        <p:nvSpPr>
          <p:cNvPr id="15" name="Shape 15"/>
          <p:cNvSpPr/>
          <p:nvPr/>
        </p:nvSpPr>
        <p:spPr>
          <a:xfrm>
            <a:off x="7734175" y="810295"/>
            <a:ext cx="1275507" cy="177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200">
                <a:solidFill>
                  <a:srgbClr val="AE1E29"/>
                </a:solidFill>
                <a:latin typeface="Calibri"/>
                <a:ea typeface="Calibri"/>
                <a:cs typeface="Calibri"/>
                <a:sym typeface="Calibri"/>
              </a:defRPr>
            </a:lvl1pPr>
          </a:lstStyle>
          <a:p>
            <a:pPr lvl="0">
              <a:defRPr sz="1800">
                <a:solidFill>
                  <a:srgbClr val="000000"/>
                </a:solidFill>
              </a:defRPr>
            </a:pPr>
            <a:r>
              <a:rPr sz="1200">
                <a:solidFill>
                  <a:srgbClr val="AE1E29"/>
                </a:solidFill>
              </a:rPr>
              <a:t>www.mendeley.com</a:t>
            </a:r>
          </a:p>
        </p:txBody>
      </p:sp>
      <p:pic>
        <p:nvPicPr>
          <p:cNvPr id="16" name="image2.png"/>
          <p:cNvPicPr/>
          <p:nvPr/>
        </p:nvPicPr>
        <p:blipFill>
          <a:blip r:embed="rId2">
            <a:extLst/>
          </a:blip>
          <a:stretch>
            <a:fillRect/>
          </a:stretch>
        </p:blipFill>
        <p:spPr>
          <a:xfrm>
            <a:off x="2635917" y="107746"/>
            <a:ext cx="3940551" cy="62260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19" name="Shape 19"/>
          <p:cNvSpPr>
            <a:spLocks noGrp="1"/>
          </p:cNvSpPr>
          <p:nvPr>
            <p:ph type="body" idx="1"/>
          </p:nvPr>
        </p:nvSpPr>
        <p:spPr>
          <a:prstGeom prst="rect">
            <a:avLst/>
          </a:prstGeom>
        </p:spPr>
        <p:txBody>
          <a:bodyPr/>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3" name="Shape 23"/>
          <p:cNvSpPr>
            <a:spLocks noGrp="1"/>
          </p:cNvSpPr>
          <p:nvPr>
            <p:ph type="title"/>
          </p:nvPr>
        </p:nvSpPr>
        <p:spPr>
          <a:xfrm>
            <a:off x="457200" y="0"/>
            <a:ext cx="8229600" cy="3443171"/>
          </a:xfrm>
          <a:prstGeom prst="rect">
            <a:avLst/>
          </a:prstGeom>
        </p:spPr>
        <p:txBody>
          <a:bodyPr/>
          <a:lstStyle/>
          <a:p>
            <a:pPr lvl="0">
              <a:defRPr sz="1800">
                <a:solidFill>
                  <a:srgbClr val="000000"/>
                </a:solidFill>
              </a:defRPr>
            </a:pPr>
            <a:r>
              <a:rPr sz="4000">
                <a:solidFill>
                  <a:srgbClr val="1E1E1E"/>
                </a:solidFill>
              </a:rPr>
              <a:t>Title Text</a:t>
            </a:r>
          </a:p>
        </p:txBody>
      </p:sp>
      <p:sp>
        <p:nvSpPr>
          <p:cNvPr id="24" name="Shape 24"/>
          <p:cNvSpPr>
            <a:spLocks noGrp="1"/>
          </p:cNvSpPr>
          <p:nvPr>
            <p:ph type="body" idx="1"/>
          </p:nvPr>
        </p:nvSpPr>
        <p:spPr>
          <a:xfrm>
            <a:off x="457200" y="3448536"/>
            <a:ext cx="8229600" cy="3409464"/>
          </a:xfrm>
          <a:prstGeom prst="rect">
            <a:avLst/>
          </a:prstGeom>
        </p:spPr>
        <p:txBody>
          <a:bodyPr/>
          <a:lstStyle>
            <a:lvl1pPr marL="0" indent="0">
              <a:spcBef>
                <a:spcPts val="600"/>
              </a:spcBef>
              <a:buSzTx/>
              <a:buFontTx/>
              <a:buNone/>
              <a:defRPr sz="2700">
                <a:solidFill>
                  <a:srgbClr val="8F8F8F"/>
                </a:solidFill>
              </a:defRPr>
            </a:lvl1pPr>
            <a:lvl2pPr marL="0" indent="0">
              <a:spcBef>
                <a:spcPts val="600"/>
              </a:spcBef>
              <a:buSzTx/>
              <a:buFontTx/>
              <a:buNone/>
              <a:defRPr sz="2700">
                <a:solidFill>
                  <a:srgbClr val="8F8F8F"/>
                </a:solidFill>
              </a:defRPr>
            </a:lvl2pPr>
            <a:lvl3pPr marL="0" indent="0">
              <a:spcBef>
                <a:spcPts val="600"/>
              </a:spcBef>
              <a:buSzTx/>
              <a:buFontTx/>
              <a:buNone/>
              <a:defRPr sz="2700">
                <a:solidFill>
                  <a:srgbClr val="8F8F8F"/>
                </a:solidFill>
              </a:defRPr>
            </a:lvl3pPr>
            <a:lvl4pPr marL="0" indent="0">
              <a:spcBef>
                <a:spcPts val="600"/>
              </a:spcBef>
              <a:buSzTx/>
              <a:buFontTx/>
              <a:buNone/>
              <a:defRPr sz="2700">
                <a:solidFill>
                  <a:srgbClr val="8F8F8F"/>
                </a:solidFill>
              </a:defRPr>
            </a:lvl4pPr>
            <a:lvl5pPr marL="0" indent="0">
              <a:spcBef>
                <a:spcPts val="600"/>
              </a:spcBef>
              <a:buSzTx/>
              <a:buFontTx/>
              <a:buNone/>
              <a:defRPr sz="2700">
                <a:solidFill>
                  <a:srgbClr val="8F8F8F"/>
                </a:solidFill>
              </a:defRPr>
            </a:lvl5pPr>
          </a:lstStyle>
          <a:p>
            <a:pPr lvl="0">
              <a:defRPr sz="1800">
                <a:solidFill>
                  <a:srgbClr val="000000"/>
                </a:solidFill>
              </a:defRPr>
            </a:pPr>
            <a:r>
              <a:rPr sz="2700">
                <a:solidFill>
                  <a:srgbClr val="8F8F8F"/>
                </a:solidFill>
              </a:rPr>
              <a:t>Body Level One</a:t>
            </a:r>
          </a:p>
          <a:p>
            <a:pPr lvl="1">
              <a:defRPr sz="1800">
                <a:solidFill>
                  <a:srgbClr val="000000"/>
                </a:solidFill>
              </a:defRPr>
            </a:pPr>
            <a:r>
              <a:rPr sz="2700">
                <a:solidFill>
                  <a:srgbClr val="8F8F8F"/>
                </a:solidFill>
              </a:rPr>
              <a:t>Body Level Two</a:t>
            </a:r>
          </a:p>
          <a:p>
            <a:pPr lvl="2">
              <a:defRPr sz="1800">
                <a:solidFill>
                  <a:srgbClr val="000000"/>
                </a:solidFill>
              </a:defRPr>
            </a:pPr>
            <a:r>
              <a:rPr sz="2700">
                <a:solidFill>
                  <a:srgbClr val="8F8F8F"/>
                </a:solidFill>
              </a:rPr>
              <a:t>Body Level Three</a:t>
            </a:r>
          </a:p>
          <a:p>
            <a:pPr lvl="3">
              <a:defRPr sz="1800">
                <a:solidFill>
                  <a:srgbClr val="000000"/>
                </a:solidFill>
              </a:defRPr>
            </a:pPr>
            <a:r>
              <a:rPr sz="2700">
                <a:solidFill>
                  <a:srgbClr val="8F8F8F"/>
                </a:solidFill>
              </a:rPr>
              <a:t>Body Level Four</a:t>
            </a:r>
          </a:p>
          <a:p>
            <a:pPr lvl="4">
              <a:defRPr sz="1800">
                <a:solidFill>
                  <a:srgbClr val="000000"/>
                </a:solidFill>
              </a:defRPr>
            </a:pPr>
            <a:r>
              <a:rPr sz="2700">
                <a:solidFill>
                  <a:srgbClr val="8F8F8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27" name="Shape 27"/>
          <p:cNvSpPr>
            <a:spLocks noGrp="1"/>
          </p:cNvSpPr>
          <p:nvPr>
            <p:ph type="body" idx="1"/>
          </p:nvPr>
        </p:nvSpPr>
        <p:spPr>
          <a:xfrm>
            <a:off x="457200" y="1417637"/>
            <a:ext cx="4040188" cy="757238"/>
          </a:xfrm>
          <a:prstGeom prst="rect">
            <a:avLst/>
          </a:prstGeom>
        </p:spPr>
        <p:txBody>
          <a:bodyPr anchor="b"/>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31" name="Shape 3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amp; Image">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34" name="Shape 34"/>
          <p:cNvSpPr>
            <a:spLocks noGrp="1"/>
          </p:cNvSpPr>
          <p:nvPr>
            <p:ph type="body" idx="1"/>
          </p:nvPr>
        </p:nvSpPr>
        <p:spPr>
          <a:xfrm>
            <a:off x="457200" y="1600200"/>
            <a:ext cx="4038600" cy="5257800"/>
          </a:xfrm>
          <a:prstGeom prst="rect">
            <a:avLst/>
          </a:prstGeom>
        </p:spPr>
        <p:txBody>
          <a:bodyPr/>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defRPr>
                <a:solidFill>
                  <a:srgbClr val="000000"/>
                </a:solidFill>
              </a:defRPr>
            </a:pPr>
            <a:r>
              <a:rPr>
                <a:solidFill>
                  <a:srgbClr val="3C3C3B"/>
                </a:solidFill>
              </a:rPr>
              <a:t>Body Level One</a:t>
            </a:r>
          </a:p>
          <a:p>
            <a:pPr lvl="1">
              <a:defRPr>
                <a:solidFill>
                  <a:srgbClr val="000000"/>
                </a:solidFill>
              </a:defRPr>
            </a:pPr>
            <a:r>
              <a:rPr>
                <a:solidFill>
                  <a:srgbClr val="3C3C3B"/>
                </a:solidFill>
              </a:rPr>
              <a:t>Body Level Two</a:t>
            </a:r>
          </a:p>
          <a:p>
            <a:pPr lvl="2">
              <a:defRPr>
                <a:solidFill>
                  <a:srgbClr val="000000"/>
                </a:solidFill>
              </a:defRPr>
            </a:pPr>
            <a:r>
              <a:rPr>
                <a:solidFill>
                  <a:srgbClr val="3C3C3B"/>
                </a:solidFill>
              </a:rPr>
              <a:t>Body Level Three</a:t>
            </a:r>
          </a:p>
          <a:p>
            <a:pPr lvl="3">
              <a:defRPr>
                <a:solidFill>
                  <a:srgbClr val="000000"/>
                </a:solidFill>
              </a:defRPr>
            </a:pPr>
            <a:r>
              <a:rPr>
                <a:solidFill>
                  <a:srgbClr val="3C3C3B"/>
                </a:solidFill>
              </a:rPr>
              <a:t>Body Level Four</a:t>
            </a:r>
          </a:p>
          <a:p>
            <a:pPr lvl="4">
              <a:defRPr>
                <a:solidFill>
                  <a:srgbClr val="000000"/>
                </a:solidFill>
              </a:defRPr>
            </a:pPr>
            <a:r>
              <a:rPr>
                <a:solidFill>
                  <a:srgbClr val="3C3C3B"/>
                </a:solidFill>
              </a:rPr>
              <a:t>Body Level Five</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amp; Screenshot">
    <p:spTree>
      <p:nvGrpSpPr>
        <p:cNvPr id="1" name=""/>
        <p:cNvGrpSpPr/>
        <p:nvPr/>
      </p:nvGrpSpPr>
      <p:grpSpPr>
        <a:xfrm>
          <a:off x="0" y="0"/>
          <a:ext cx="0" cy="0"/>
          <a:chOff x="0" y="0"/>
          <a:chExt cx="0" cy="0"/>
        </a:xfrm>
      </p:grpSpPr>
      <p:grpSp>
        <p:nvGrpSpPr>
          <p:cNvPr id="39" name="Group 39"/>
          <p:cNvGrpSpPr/>
          <p:nvPr/>
        </p:nvGrpSpPr>
        <p:grpSpPr>
          <a:xfrm>
            <a:off x="-4" y="1814471"/>
            <a:ext cx="9144005" cy="4747571"/>
            <a:chOff x="0" y="0"/>
            <a:chExt cx="9144004" cy="4747569"/>
          </a:xfrm>
        </p:grpSpPr>
        <p:pic>
          <p:nvPicPr>
            <p:cNvPr id="37" name="image1.jpeg" descr="Mac.jpg"/>
            <p:cNvPicPr/>
            <p:nvPr/>
          </p:nvPicPr>
          <p:blipFill>
            <a:blip r:embed="rId2">
              <a:extLst/>
            </a:blip>
            <a:stretch>
              <a:fillRect/>
            </a:stretch>
          </p:blipFill>
          <p:spPr>
            <a:xfrm>
              <a:off x="2218267" y="0"/>
              <a:ext cx="6925737" cy="4747571"/>
            </a:xfrm>
            <a:prstGeom prst="rect">
              <a:avLst/>
            </a:prstGeom>
            <a:ln w="12700" cap="flat">
              <a:noFill/>
              <a:miter lim="400000"/>
            </a:ln>
            <a:effectLst/>
          </p:spPr>
        </p:pic>
        <p:pic>
          <p:nvPicPr>
            <p:cNvPr id="38" name="image2.jpeg" descr="Mac.jpg"/>
            <p:cNvPicPr/>
            <p:nvPr/>
          </p:nvPicPr>
          <p:blipFill>
            <a:blip r:embed="rId3">
              <a:extLst/>
            </a:blip>
            <a:stretch>
              <a:fillRect/>
            </a:stretch>
          </p:blipFill>
          <p:spPr>
            <a:xfrm>
              <a:off x="-1" y="0"/>
              <a:ext cx="3826937" cy="4747571"/>
            </a:xfrm>
            <a:prstGeom prst="rect">
              <a:avLst/>
            </a:prstGeom>
            <a:ln w="12700" cap="flat">
              <a:noFill/>
              <a:miter lim="400000"/>
            </a:ln>
            <a:effectLst/>
          </p:spPr>
        </p:pic>
      </p:grpSp>
      <p:sp>
        <p:nvSpPr>
          <p:cNvPr id="40" name="Shape 40"/>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42" name="Shape 42"/>
          <p:cNvSpPr>
            <a:spLocks noGrp="1"/>
          </p:cNvSpPr>
          <p:nvPr>
            <p:ph type="body" idx="1"/>
          </p:nvPr>
        </p:nvSpPr>
        <p:spPr>
          <a:xfrm>
            <a:off x="457200" y="1600200"/>
            <a:ext cx="4038600" cy="5257800"/>
          </a:xfrm>
          <a:prstGeom prst="rect">
            <a:avLst/>
          </a:prstGeom>
        </p:spPr>
        <p:txBody>
          <a:bodyPr/>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defRPr>
                <a:solidFill>
                  <a:srgbClr val="000000"/>
                </a:solidFill>
              </a:defRPr>
            </a:pPr>
            <a:r>
              <a:rPr>
                <a:solidFill>
                  <a:srgbClr val="3C3C3B"/>
                </a:solidFill>
              </a:rPr>
              <a:t>Body Level One</a:t>
            </a:r>
          </a:p>
          <a:p>
            <a:pPr lvl="1">
              <a:defRPr>
                <a:solidFill>
                  <a:srgbClr val="000000"/>
                </a:solidFill>
              </a:defRPr>
            </a:pPr>
            <a:r>
              <a:rPr>
                <a:solidFill>
                  <a:srgbClr val="3C3C3B"/>
                </a:solidFill>
              </a:rPr>
              <a:t>Body Level Two</a:t>
            </a:r>
          </a:p>
          <a:p>
            <a:pPr lvl="2">
              <a:defRPr>
                <a:solidFill>
                  <a:srgbClr val="000000"/>
                </a:solidFill>
              </a:defRPr>
            </a:pPr>
            <a:r>
              <a:rPr>
                <a:solidFill>
                  <a:srgbClr val="3C3C3B"/>
                </a:solidFill>
              </a:rPr>
              <a:t>Body Level Three</a:t>
            </a:r>
          </a:p>
          <a:p>
            <a:pPr lvl="3">
              <a:defRPr>
                <a:solidFill>
                  <a:srgbClr val="000000"/>
                </a:solidFill>
              </a:defRPr>
            </a:pPr>
            <a:r>
              <a:rPr>
                <a:solidFill>
                  <a:srgbClr val="3C3C3B"/>
                </a:solidFill>
              </a:rPr>
              <a:t>Body Level Four</a:t>
            </a:r>
          </a:p>
          <a:p>
            <a:pPr lvl="4">
              <a:defRPr>
                <a:solidFill>
                  <a:srgbClr val="000000"/>
                </a:solidFill>
              </a:defRPr>
            </a:pPr>
            <a:r>
              <a:rPr>
                <a:solidFill>
                  <a:srgbClr val="3C3C3B"/>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4" name="Shape 44"/>
          <p:cNvSpPr>
            <a:spLocks noGrp="1"/>
          </p:cNvSpPr>
          <p:nvPr>
            <p:ph type="title"/>
          </p:nvPr>
        </p:nvSpPr>
        <p:spPr>
          <a:xfrm>
            <a:off x="457200" y="0"/>
            <a:ext cx="8229600" cy="5357570"/>
          </a:xfrm>
          <a:prstGeom prst="rect">
            <a:avLst/>
          </a:prstGeom>
        </p:spPr>
        <p:txBody>
          <a:bodyPr/>
          <a:lstStyle>
            <a:lvl1pPr>
              <a:defRPr sz="1800"/>
            </a:lvl1pPr>
          </a:lstStyle>
          <a:p>
            <a:pPr lvl="0">
              <a:defRPr>
                <a:solidFill>
                  <a:srgbClr val="000000"/>
                </a:solidFill>
              </a:defRPr>
            </a:pPr>
            <a:r>
              <a:rPr>
                <a:solidFill>
                  <a:srgbClr val="1E1E1E"/>
                </a:solidFill>
              </a:rPr>
              <a:t>Title Text</a:t>
            </a:r>
          </a:p>
        </p:txBody>
      </p:sp>
      <p:sp>
        <p:nvSpPr>
          <p:cNvPr id="45" name="Shape 45"/>
          <p:cNvSpPr>
            <a:spLocks noGrp="1"/>
          </p:cNvSpPr>
          <p:nvPr>
            <p:ph type="body" idx="1"/>
          </p:nvPr>
        </p:nvSpPr>
        <p:spPr>
          <a:xfrm>
            <a:off x="457200" y="5367337"/>
            <a:ext cx="8229600" cy="1490665"/>
          </a:xfrm>
          <a:prstGeom prst="rect">
            <a:avLst/>
          </a:prstGeom>
        </p:spPr>
        <p:txBody>
          <a:bodyPr>
            <a:normAutofit/>
          </a:bodyPr>
          <a:lstStyle>
            <a:lvl1pPr marL="0" indent="0">
              <a:spcBef>
                <a:spcPts val="300"/>
              </a:spcBef>
              <a:buSzTx/>
              <a:buFontTx/>
              <a:buNone/>
              <a:defRPr sz="1500">
                <a:solidFill>
                  <a:srgbClr val="3C3C3B"/>
                </a:solidFill>
              </a:defRPr>
            </a:lvl1pPr>
            <a:lvl2pPr marL="0" indent="0">
              <a:spcBef>
                <a:spcPts val="300"/>
              </a:spcBef>
              <a:buSzTx/>
              <a:buFontTx/>
              <a:buNone/>
              <a:defRPr sz="1500">
                <a:solidFill>
                  <a:srgbClr val="3C3C3B"/>
                </a:solidFill>
              </a:defRPr>
            </a:lvl2pPr>
            <a:lvl3pPr marL="0" indent="0">
              <a:spcBef>
                <a:spcPts val="300"/>
              </a:spcBef>
              <a:buSzTx/>
              <a:buFontTx/>
              <a:buNone/>
              <a:defRPr sz="1500">
                <a:solidFill>
                  <a:srgbClr val="3C3C3B"/>
                </a:solidFill>
              </a:defRPr>
            </a:lvl3pPr>
            <a:lvl4pPr marL="0" indent="0">
              <a:spcBef>
                <a:spcPts val="300"/>
              </a:spcBef>
              <a:buSzTx/>
              <a:buFontTx/>
              <a:buNone/>
              <a:defRPr sz="1500">
                <a:solidFill>
                  <a:srgbClr val="3C3C3B"/>
                </a:solidFill>
              </a:defRPr>
            </a:lvl4pPr>
            <a:lvl5pPr marL="0" indent="0">
              <a:spcBef>
                <a:spcPts val="300"/>
              </a:spcBef>
              <a:buSzTx/>
              <a:buFontTx/>
              <a:buNone/>
              <a:defRPr sz="1500">
                <a:solidFill>
                  <a:srgbClr val="3C3C3B"/>
                </a:solidFill>
              </a:defRPr>
            </a:lvl5pPr>
          </a:lstStyle>
          <a:p>
            <a:pPr lvl="0">
              <a:defRPr sz="1800">
                <a:solidFill>
                  <a:srgbClr val="000000"/>
                </a:solidFill>
              </a:defRPr>
            </a:pPr>
            <a:r>
              <a:rPr sz="1500">
                <a:solidFill>
                  <a:srgbClr val="3C3C3B"/>
                </a:solidFill>
              </a:rPr>
              <a:t>Body Level One</a:t>
            </a:r>
          </a:p>
          <a:p>
            <a:pPr lvl="1">
              <a:defRPr sz="1800">
                <a:solidFill>
                  <a:srgbClr val="000000"/>
                </a:solidFill>
              </a:defRPr>
            </a:pPr>
            <a:r>
              <a:rPr sz="1500">
                <a:solidFill>
                  <a:srgbClr val="3C3C3B"/>
                </a:solidFill>
              </a:rPr>
              <a:t>Body Level Two</a:t>
            </a:r>
          </a:p>
          <a:p>
            <a:pPr lvl="2">
              <a:defRPr sz="1800">
                <a:solidFill>
                  <a:srgbClr val="000000"/>
                </a:solidFill>
              </a:defRPr>
            </a:pPr>
            <a:r>
              <a:rPr sz="1500">
                <a:solidFill>
                  <a:srgbClr val="3C3C3B"/>
                </a:solidFill>
              </a:rPr>
              <a:t>Body Level Three</a:t>
            </a:r>
          </a:p>
          <a:p>
            <a:pPr lvl="3">
              <a:defRPr sz="1800">
                <a:solidFill>
                  <a:srgbClr val="000000"/>
                </a:solidFill>
              </a:defRPr>
            </a:pPr>
            <a:r>
              <a:rPr sz="1500">
                <a:solidFill>
                  <a:srgbClr val="3C3C3B"/>
                </a:solidFill>
              </a:rPr>
              <a:t>Body Level Four</a:t>
            </a:r>
          </a:p>
          <a:p>
            <a:pPr lvl="4">
              <a:defRPr sz="1800">
                <a:solidFill>
                  <a:srgbClr val="000000"/>
                </a:solidFill>
              </a:defRPr>
            </a:pPr>
            <a:r>
              <a:rPr sz="1500">
                <a:solidFill>
                  <a:srgbClr val="3C3C3B"/>
                </a:solidFill>
              </a:rPr>
              <a:t>Body Level Five</a:t>
            </a:r>
          </a:p>
        </p:txBody>
      </p:sp>
      <p:sp>
        <p:nvSpPr>
          <p:cNvPr id="46" name="Shape 4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 y="6565693"/>
            <a:ext cx="9212390" cy="302079"/>
          </a:xfrm>
          <a:prstGeom prst="rect">
            <a:avLst/>
          </a:prstGeom>
          <a:solidFill>
            <a:srgbClr val="880F19"/>
          </a:solidFill>
          <a:ln w="12700">
            <a:miter lim="400000"/>
          </a:ln>
        </p:spPr>
        <p:txBody>
          <a:bodyPr lIns="0" tIns="0" rIns="0" bIns="0" anchor="ctr"/>
          <a:lstStyle/>
          <a:p>
            <a:pPr lvl="0" algn="ctr">
              <a:defRPr>
                <a:solidFill>
                  <a:srgbClr val="791223"/>
                </a:solidFill>
                <a:latin typeface="Calibri"/>
                <a:ea typeface="Calibri"/>
                <a:cs typeface="Calibri"/>
                <a:sym typeface="Calibri"/>
              </a:defRPr>
            </a:pPr>
            <a:endParaRPr/>
          </a:p>
        </p:txBody>
      </p:sp>
      <p:pic>
        <p:nvPicPr>
          <p:cNvPr id="3" name="image1.png" descr="Logo-01.png"/>
          <p:cNvPicPr/>
          <p:nvPr/>
        </p:nvPicPr>
        <p:blipFill>
          <a:blip r:embed="rId10">
            <a:extLst/>
          </a:blip>
          <a:stretch>
            <a:fillRect/>
          </a:stretch>
        </p:blipFill>
        <p:spPr>
          <a:xfrm>
            <a:off x="6877538" y="181429"/>
            <a:ext cx="2119877" cy="418090"/>
          </a:xfrm>
          <a:prstGeom prst="rect">
            <a:avLst/>
          </a:prstGeom>
          <a:ln w="12700">
            <a:miter lim="400000"/>
          </a:ln>
        </p:spPr>
      </p:pic>
      <p:sp>
        <p:nvSpPr>
          <p:cNvPr id="4" name="Shape 4"/>
          <p:cNvSpPr>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p>
            <a:pPr lvl="0">
              <a:defRPr sz="1800">
                <a:solidFill>
                  <a:srgbClr val="000000"/>
                </a:solidFill>
              </a:defRPr>
            </a:pPr>
            <a:r>
              <a:rPr sz="4000">
                <a:solidFill>
                  <a:srgbClr val="1E1E1E"/>
                </a:solidFill>
              </a:rPr>
              <a:t>Title Text</a:t>
            </a:r>
          </a:p>
        </p:txBody>
      </p:sp>
      <p:sp>
        <p:nvSpPr>
          <p:cNvPr id="5" name="Shape 5"/>
          <p:cNvSpPr>
            <a:spLocks noGrp="1"/>
          </p:cNvSpPr>
          <p:nvPr>
            <p:ph type="body" idx="1"/>
          </p:nvPr>
        </p:nvSpPr>
        <p:spPr>
          <a:xfrm>
            <a:off x="457200" y="2569308"/>
            <a:ext cx="8229600" cy="428869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6" name="Shape 6"/>
          <p:cNvSpPr>
            <a:spLocks noGrp="1"/>
          </p:cNvSpPr>
          <p:nvPr>
            <p:ph type="sldNum" sz="quarter" idx="2"/>
          </p:nvPr>
        </p:nvSpPr>
        <p:spPr>
          <a:xfrm>
            <a:off x="6553200" y="6278071"/>
            <a:ext cx="2133600" cy="243837"/>
          </a:xfrm>
          <a:prstGeom prst="rect">
            <a:avLst/>
          </a:prstGeom>
          <a:ln w="12700">
            <a:miter lim="400000"/>
          </a:ln>
        </p:spPr>
        <p:txBody>
          <a:bodyPr lIns="45718" tIns="45718" rIns="45718" bIns="45718" anchor="b">
            <a:spAutoFit/>
          </a:bodyPr>
          <a:lstStyle>
            <a:lvl1pPr algn="r">
              <a:defRPr sz="1000">
                <a:solidFill>
                  <a:srgbClr val="8F8F8F"/>
                </a:solidFill>
                <a:latin typeface="Lucida Grande"/>
                <a:ea typeface="Lucida Grande"/>
                <a:cs typeface="Lucida Grande"/>
                <a:sym typeface="Lucida Grande"/>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defTabSz="457200">
        <a:defRPr sz="4000">
          <a:solidFill>
            <a:srgbClr val="1E1E1E"/>
          </a:solidFill>
          <a:latin typeface="+mj-lt"/>
          <a:ea typeface="+mj-ea"/>
          <a:cs typeface="+mj-cs"/>
          <a:sym typeface="Helvetica Neue"/>
        </a:defRPr>
      </a:lvl1pPr>
      <a:lvl2pPr defTabSz="457200">
        <a:defRPr sz="4000">
          <a:solidFill>
            <a:srgbClr val="1E1E1E"/>
          </a:solidFill>
          <a:latin typeface="+mj-lt"/>
          <a:ea typeface="+mj-ea"/>
          <a:cs typeface="+mj-cs"/>
          <a:sym typeface="Helvetica Neue"/>
        </a:defRPr>
      </a:lvl2pPr>
      <a:lvl3pPr defTabSz="457200">
        <a:defRPr sz="4000">
          <a:solidFill>
            <a:srgbClr val="1E1E1E"/>
          </a:solidFill>
          <a:latin typeface="+mj-lt"/>
          <a:ea typeface="+mj-ea"/>
          <a:cs typeface="+mj-cs"/>
          <a:sym typeface="Helvetica Neue"/>
        </a:defRPr>
      </a:lvl3pPr>
      <a:lvl4pPr defTabSz="457200">
        <a:defRPr sz="4000">
          <a:solidFill>
            <a:srgbClr val="1E1E1E"/>
          </a:solidFill>
          <a:latin typeface="+mj-lt"/>
          <a:ea typeface="+mj-ea"/>
          <a:cs typeface="+mj-cs"/>
          <a:sym typeface="Helvetica Neue"/>
        </a:defRPr>
      </a:lvl4pPr>
      <a:lvl5pPr defTabSz="457200">
        <a:defRPr sz="4000">
          <a:solidFill>
            <a:srgbClr val="1E1E1E"/>
          </a:solidFill>
          <a:latin typeface="+mj-lt"/>
          <a:ea typeface="+mj-ea"/>
          <a:cs typeface="+mj-cs"/>
          <a:sym typeface="Helvetica Neue"/>
        </a:defRPr>
      </a:lvl5pPr>
      <a:lvl6pPr defTabSz="457200">
        <a:defRPr sz="4000">
          <a:solidFill>
            <a:srgbClr val="1E1E1E"/>
          </a:solidFill>
          <a:latin typeface="+mj-lt"/>
          <a:ea typeface="+mj-ea"/>
          <a:cs typeface="+mj-cs"/>
          <a:sym typeface="Helvetica Neue"/>
        </a:defRPr>
      </a:lvl6pPr>
      <a:lvl7pPr defTabSz="457200">
        <a:defRPr sz="4000">
          <a:solidFill>
            <a:srgbClr val="1E1E1E"/>
          </a:solidFill>
          <a:latin typeface="+mj-lt"/>
          <a:ea typeface="+mj-ea"/>
          <a:cs typeface="+mj-cs"/>
          <a:sym typeface="Helvetica Neue"/>
        </a:defRPr>
      </a:lvl7pPr>
      <a:lvl8pPr defTabSz="457200">
        <a:defRPr sz="4000">
          <a:solidFill>
            <a:srgbClr val="1E1E1E"/>
          </a:solidFill>
          <a:latin typeface="+mj-lt"/>
          <a:ea typeface="+mj-ea"/>
          <a:cs typeface="+mj-cs"/>
          <a:sym typeface="Helvetica Neue"/>
        </a:defRPr>
      </a:lvl8pPr>
      <a:lvl9pPr defTabSz="457200">
        <a:defRPr sz="4000">
          <a:solidFill>
            <a:srgbClr val="1E1E1E"/>
          </a:solidFill>
          <a:latin typeface="+mj-lt"/>
          <a:ea typeface="+mj-ea"/>
          <a:cs typeface="+mj-cs"/>
          <a:sym typeface="Helvetica Neue"/>
        </a:defRPr>
      </a:lvl9pPr>
    </p:titleStyle>
    <p:bodyStyle>
      <a:lvl1pPr marL="177800" indent="-177800" defTabSz="457200">
        <a:spcBef>
          <a:spcPts val="400"/>
        </a:spcBef>
        <a:buSzPct val="100000"/>
        <a:buFont typeface="Arial"/>
        <a:buChar char="•"/>
        <a:defRPr>
          <a:solidFill>
            <a:srgbClr val="1E1E1E"/>
          </a:solidFill>
          <a:latin typeface="+mj-lt"/>
          <a:ea typeface="+mj-ea"/>
          <a:cs typeface="+mj-cs"/>
          <a:sym typeface="Helvetica Neue"/>
        </a:defRPr>
      </a:lvl1pPr>
      <a:lvl2pPr marL="541337" indent="-269875" defTabSz="457200">
        <a:spcBef>
          <a:spcPts val="400"/>
        </a:spcBef>
        <a:buSzPct val="100000"/>
        <a:buFont typeface="Arial"/>
        <a:buChar char="–"/>
        <a:defRPr>
          <a:solidFill>
            <a:srgbClr val="1E1E1E"/>
          </a:solidFill>
          <a:latin typeface="+mj-lt"/>
          <a:ea typeface="+mj-ea"/>
          <a:cs typeface="+mj-cs"/>
          <a:sym typeface="Helvetica Neue"/>
        </a:defRPr>
      </a:lvl2pPr>
      <a:lvl3pPr marL="804862" indent="-228600" defTabSz="457200">
        <a:spcBef>
          <a:spcPts val="400"/>
        </a:spcBef>
        <a:buSzPct val="100000"/>
        <a:buFont typeface="Arial"/>
        <a:buChar char="•"/>
        <a:defRPr>
          <a:solidFill>
            <a:srgbClr val="1E1E1E"/>
          </a:solidFill>
          <a:latin typeface="+mj-lt"/>
          <a:ea typeface="+mj-ea"/>
          <a:cs typeface="+mj-cs"/>
          <a:sym typeface="Helvetica Neue"/>
        </a:defRPr>
      </a:lvl3pPr>
      <a:lvl4pPr marL="1120456" indent="-274319" defTabSz="457200">
        <a:spcBef>
          <a:spcPts val="400"/>
        </a:spcBef>
        <a:buSzPct val="100000"/>
        <a:buFont typeface="Arial"/>
        <a:buChar char="–"/>
        <a:defRPr>
          <a:solidFill>
            <a:srgbClr val="1E1E1E"/>
          </a:solidFill>
          <a:latin typeface="+mj-lt"/>
          <a:ea typeface="+mj-ea"/>
          <a:cs typeface="+mj-cs"/>
          <a:sym typeface="Helvetica Neue"/>
        </a:defRPr>
      </a:lvl4pPr>
      <a:lvl5pPr marL="1491672" indent="-374072" defTabSz="457200">
        <a:spcBef>
          <a:spcPts val="400"/>
        </a:spcBef>
        <a:buSzPct val="100000"/>
        <a:buFont typeface="Arial"/>
        <a:buChar char="»"/>
        <a:defRPr>
          <a:solidFill>
            <a:srgbClr val="1E1E1E"/>
          </a:solidFill>
          <a:latin typeface="+mj-lt"/>
          <a:ea typeface="+mj-ea"/>
          <a:cs typeface="+mj-cs"/>
          <a:sym typeface="Helvetica Neue"/>
        </a:defRPr>
      </a:lvl5pPr>
      <a:lvl6pPr marL="2491738" indent="-205738" defTabSz="457200">
        <a:spcBef>
          <a:spcPts val="400"/>
        </a:spcBef>
        <a:buSzPct val="100000"/>
        <a:buFont typeface="Arial"/>
        <a:buChar char="•"/>
        <a:defRPr>
          <a:solidFill>
            <a:srgbClr val="1E1E1E"/>
          </a:solidFill>
          <a:latin typeface="+mj-lt"/>
          <a:ea typeface="+mj-ea"/>
          <a:cs typeface="+mj-cs"/>
          <a:sym typeface="Helvetica Neue"/>
        </a:defRPr>
      </a:lvl6pPr>
      <a:lvl7pPr marL="2948938" indent="-205738" defTabSz="457200">
        <a:spcBef>
          <a:spcPts val="400"/>
        </a:spcBef>
        <a:buSzPct val="100000"/>
        <a:buFont typeface="Arial"/>
        <a:buChar char="•"/>
        <a:defRPr>
          <a:solidFill>
            <a:srgbClr val="1E1E1E"/>
          </a:solidFill>
          <a:latin typeface="+mj-lt"/>
          <a:ea typeface="+mj-ea"/>
          <a:cs typeface="+mj-cs"/>
          <a:sym typeface="Helvetica Neue"/>
        </a:defRPr>
      </a:lvl7pPr>
      <a:lvl8pPr marL="3406140" indent="-205738" defTabSz="457200">
        <a:spcBef>
          <a:spcPts val="400"/>
        </a:spcBef>
        <a:buSzPct val="100000"/>
        <a:buFont typeface="Arial"/>
        <a:buChar char="•"/>
        <a:defRPr>
          <a:solidFill>
            <a:srgbClr val="1E1E1E"/>
          </a:solidFill>
          <a:latin typeface="+mj-lt"/>
          <a:ea typeface="+mj-ea"/>
          <a:cs typeface="+mj-cs"/>
          <a:sym typeface="Helvetica Neue"/>
        </a:defRPr>
      </a:lvl8pPr>
      <a:lvl9pPr marL="3863340" indent="-205740" defTabSz="457200">
        <a:spcBef>
          <a:spcPts val="400"/>
        </a:spcBef>
        <a:buSzPct val="100000"/>
        <a:buFont typeface="Arial"/>
        <a:buChar char="•"/>
        <a:defRPr>
          <a:solidFill>
            <a:srgbClr val="1E1E1E"/>
          </a:solidFill>
          <a:latin typeface="+mj-lt"/>
          <a:ea typeface="+mj-ea"/>
          <a:cs typeface="+mj-cs"/>
          <a:sym typeface="Helvetica Neue"/>
        </a:defRPr>
      </a:lvl9pPr>
    </p:bodyStyle>
    <p:otherStyle>
      <a:lvl1pPr algn="r" defTabSz="457200">
        <a:defRPr sz="1000">
          <a:solidFill>
            <a:schemeClr val="tx1"/>
          </a:solidFill>
          <a:latin typeface="+mn-lt"/>
          <a:ea typeface="+mn-ea"/>
          <a:cs typeface="+mn-cs"/>
          <a:sym typeface="Lucida Grande"/>
        </a:defRPr>
      </a:lvl1pPr>
      <a:lvl2pPr algn="r" defTabSz="457200">
        <a:defRPr sz="1000">
          <a:solidFill>
            <a:schemeClr val="tx1"/>
          </a:solidFill>
          <a:latin typeface="+mn-lt"/>
          <a:ea typeface="+mn-ea"/>
          <a:cs typeface="+mn-cs"/>
          <a:sym typeface="Lucida Grande"/>
        </a:defRPr>
      </a:lvl2pPr>
      <a:lvl3pPr algn="r" defTabSz="457200">
        <a:defRPr sz="1000">
          <a:solidFill>
            <a:schemeClr val="tx1"/>
          </a:solidFill>
          <a:latin typeface="+mn-lt"/>
          <a:ea typeface="+mn-ea"/>
          <a:cs typeface="+mn-cs"/>
          <a:sym typeface="Lucida Grande"/>
        </a:defRPr>
      </a:lvl3pPr>
      <a:lvl4pPr algn="r" defTabSz="457200">
        <a:defRPr sz="1000">
          <a:solidFill>
            <a:schemeClr val="tx1"/>
          </a:solidFill>
          <a:latin typeface="+mn-lt"/>
          <a:ea typeface="+mn-ea"/>
          <a:cs typeface="+mn-cs"/>
          <a:sym typeface="Lucida Grande"/>
        </a:defRPr>
      </a:lvl4pPr>
      <a:lvl5pPr algn="r" defTabSz="457200">
        <a:defRPr sz="1000">
          <a:solidFill>
            <a:schemeClr val="tx1"/>
          </a:solidFill>
          <a:latin typeface="+mn-lt"/>
          <a:ea typeface="+mn-ea"/>
          <a:cs typeface="+mn-cs"/>
          <a:sym typeface="Lucida Grande"/>
        </a:defRPr>
      </a:lvl5pPr>
      <a:lvl6pPr algn="r" defTabSz="457200">
        <a:defRPr sz="1000">
          <a:solidFill>
            <a:schemeClr val="tx1"/>
          </a:solidFill>
          <a:latin typeface="+mn-lt"/>
          <a:ea typeface="+mn-ea"/>
          <a:cs typeface="+mn-cs"/>
          <a:sym typeface="Lucida Grande"/>
        </a:defRPr>
      </a:lvl6pPr>
      <a:lvl7pPr algn="r" defTabSz="457200">
        <a:defRPr sz="1000">
          <a:solidFill>
            <a:schemeClr val="tx1"/>
          </a:solidFill>
          <a:latin typeface="+mn-lt"/>
          <a:ea typeface="+mn-ea"/>
          <a:cs typeface="+mn-cs"/>
          <a:sym typeface="Lucida Grande"/>
        </a:defRPr>
      </a:lvl7pPr>
      <a:lvl8pPr algn="r" defTabSz="457200">
        <a:defRPr sz="1000">
          <a:solidFill>
            <a:schemeClr val="tx1"/>
          </a:solidFill>
          <a:latin typeface="+mn-lt"/>
          <a:ea typeface="+mn-ea"/>
          <a:cs typeface="+mn-cs"/>
          <a:sym typeface="Lucida Grande"/>
        </a:defRPr>
      </a:lvl8pPr>
      <a:lvl9pPr algn="r" defTabSz="457200">
        <a:defRPr sz="1000">
          <a:solidFill>
            <a:schemeClr val="tx1"/>
          </a:solidFill>
          <a:latin typeface="+mn-lt"/>
          <a:ea typeface="+mn-ea"/>
          <a:cs typeface="+mn-cs"/>
          <a:sym typeface="Lucida Grand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hyperlink" Target="http://community.mendeley.com/guide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1</a:t>
            </a:fld>
            <a:endParaRPr sz="900">
              <a:solidFill>
                <a:srgbClr val="8F8F8F"/>
              </a:solidFill>
            </a:endParaRPr>
          </a:p>
        </p:txBody>
      </p:sp>
      <p:sp>
        <p:nvSpPr>
          <p:cNvPr id="55" name="Shape 55"/>
          <p:cNvSpPr>
            <a:spLocks noGrp="1"/>
          </p:cNvSpPr>
          <p:nvPr>
            <p:ph type="title"/>
          </p:nvPr>
        </p:nvSpPr>
        <p:spPr>
          <a:xfrm>
            <a:off x="457200" y="1587820"/>
            <a:ext cx="8229600" cy="2465921"/>
          </a:xfrm>
          <a:prstGeom prst="rect">
            <a:avLst/>
          </a:prstGeom>
        </p:spPr>
        <p:txBody>
          <a:bodyPr/>
          <a:lstStyle/>
          <a:p>
            <a:pPr lvl="0">
              <a:defRPr sz="1800">
                <a:solidFill>
                  <a:srgbClr val="000000"/>
                </a:solidFill>
              </a:defRPr>
            </a:pPr>
            <a:r>
              <a:rPr sz="4000">
                <a:solidFill>
                  <a:srgbClr val="1E1E1E"/>
                </a:solidFill>
              </a:rPr>
              <a:t>Introduction to Mendeley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Finding New Research</a:t>
            </a:r>
          </a:p>
        </p:txBody>
      </p:sp>
      <p:sp>
        <p:nvSpPr>
          <p:cNvPr id="151" name="Shape 151"/>
          <p:cNvSpPr/>
          <p:nvPr/>
        </p:nvSpPr>
        <p:spPr>
          <a:xfrm>
            <a:off x="816952" y="1929519"/>
            <a:ext cx="2702176" cy="37690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1">
                <a:solidFill>
                  <a:srgbClr val="1E1E1D"/>
                </a:solidFill>
                <a:latin typeface="+mj-lt"/>
                <a:ea typeface="+mj-ea"/>
                <a:cs typeface="+mj-cs"/>
                <a:sym typeface="Helvetica Neue"/>
              </a:defRPr>
            </a:lvl1pPr>
          </a:lstStyle>
          <a:p>
            <a:pPr lvl="0">
              <a:defRPr b="0">
                <a:solidFill>
                  <a:srgbClr val="000000"/>
                </a:solidFill>
              </a:defRPr>
            </a:pPr>
            <a:r>
              <a:rPr b="1">
                <a:solidFill>
                  <a:srgbClr val="1E1E1D"/>
                </a:solidFill>
              </a:rPr>
              <a:t>Mendeley Web Importer</a:t>
            </a:r>
          </a:p>
        </p:txBody>
      </p:sp>
      <p:pic>
        <p:nvPicPr>
          <p:cNvPr id="152" name="image28.png"/>
          <p:cNvPicPr/>
          <p:nvPr/>
        </p:nvPicPr>
        <p:blipFill>
          <a:blip r:embed="rId3">
            <a:extLst/>
          </a:blip>
          <a:stretch>
            <a:fillRect/>
          </a:stretch>
        </p:blipFill>
        <p:spPr>
          <a:xfrm>
            <a:off x="4444024" y="2552001"/>
            <a:ext cx="3942923" cy="2903604"/>
          </a:xfrm>
          <a:prstGeom prst="rect">
            <a:avLst/>
          </a:prstGeom>
          <a:ln w="12700">
            <a:miter lim="400000"/>
          </a:ln>
          <a:effectLst>
            <a:outerShdw blurRad="63500" rotWithShape="0">
              <a:srgbClr val="000000">
                <a:alpha val="39999"/>
              </a:srgbClr>
            </a:outerShdw>
          </a:effectLst>
        </p:spPr>
      </p:pic>
      <p:sp>
        <p:nvSpPr>
          <p:cNvPr id="153" name="Shape 153"/>
          <p:cNvSpPr/>
          <p:nvPr/>
        </p:nvSpPr>
        <p:spPr>
          <a:xfrm>
            <a:off x="4882253" y="1929519"/>
            <a:ext cx="3168748" cy="37690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1">
                <a:solidFill>
                  <a:srgbClr val="1E1E1D"/>
                </a:solidFill>
                <a:latin typeface="+mj-lt"/>
                <a:ea typeface="+mj-ea"/>
                <a:cs typeface="+mj-cs"/>
                <a:sym typeface="Helvetica Neue"/>
              </a:defRPr>
            </a:lvl1pPr>
          </a:lstStyle>
          <a:p>
            <a:pPr lvl="0">
              <a:defRPr b="0">
                <a:solidFill>
                  <a:srgbClr val="000000"/>
                </a:solidFill>
              </a:defRPr>
            </a:pPr>
            <a:r>
              <a:rPr b="1">
                <a:solidFill>
                  <a:srgbClr val="1E1E1D"/>
                </a:solidFill>
              </a:rPr>
              <a:t>Mendeley Research Catalog</a:t>
            </a:r>
          </a:p>
        </p:txBody>
      </p:sp>
      <p:pic>
        <p:nvPicPr>
          <p:cNvPr id="154" name="image29.png"/>
          <p:cNvPicPr/>
          <p:nvPr/>
        </p:nvPicPr>
        <p:blipFill>
          <a:blip r:embed="rId4">
            <a:extLst/>
          </a:blip>
          <a:stretch>
            <a:fillRect/>
          </a:stretch>
        </p:blipFill>
        <p:spPr>
          <a:xfrm>
            <a:off x="594551" y="2528218"/>
            <a:ext cx="3187581" cy="2951079"/>
          </a:xfrm>
          <a:prstGeom prst="rect">
            <a:avLst/>
          </a:prstGeom>
          <a:ln w="12700">
            <a:miter lim="400000"/>
          </a:ln>
          <a:effectLst>
            <a:outerShdw blurRad="63500" rotWithShape="0">
              <a:srgbClr val="000000">
                <a:alpha val="39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animBg="1" advAuto="0"/>
      <p:bldP spid="153"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Sync</a:t>
            </a:r>
          </a:p>
        </p:txBody>
      </p:sp>
      <p:pic>
        <p:nvPicPr>
          <p:cNvPr id="159" name="image31.png"/>
          <p:cNvPicPr/>
          <p:nvPr/>
        </p:nvPicPr>
        <p:blipFill>
          <a:blip r:embed="rId3">
            <a:extLst/>
          </a:blip>
          <a:stretch>
            <a:fillRect/>
          </a:stretch>
        </p:blipFill>
        <p:spPr>
          <a:xfrm>
            <a:off x="1991349" y="1826479"/>
            <a:ext cx="5276688" cy="1618038"/>
          </a:xfrm>
          <a:prstGeom prst="rect">
            <a:avLst/>
          </a:prstGeom>
          <a:ln w="12700">
            <a:miter lim="400000"/>
          </a:ln>
          <a:effectLst>
            <a:outerShdw blurRad="38100" dist="23000" dir="5400000" rotWithShape="0">
              <a:srgbClr val="000000">
                <a:alpha val="35000"/>
              </a:srgbClr>
            </a:outerShdw>
          </a:effectLst>
        </p:spPr>
      </p:pic>
      <p:sp>
        <p:nvSpPr>
          <p:cNvPr id="160" name="Shape 160"/>
          <p:cNvSpPr/>
          <p:nvPr/>
        </p:nvSpPr>
        <p:spPr>
          <a:xfrm flipH="1" flipV="1">
            <a:off x="6152730" y="2303710"/>
            <a:ext cx="1839207" cy="3"/>
          </a:xfrm>
          <a:prstGeom prst="line">
            <a:avLst/>
          </a:prstGeom>
          <a:ln w="762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pic>
        <p:nvPicPr>
          <p:cNvPr id="161" name="image32.png"/>
          <p:cNvPicPr/>
          <p:nvPr/>
        </p:nvPicPr>
        <p:blipFill>
          <a:blip r:embed="rId4">
            <a:extLst/>
          </a:blip>
          <a:stretch>
            <a:fillRect/>
          </a:stretch>
        </p:blipFill>
        <p:spPr>
          <a:xfrm>
            <a:off x="1015060" y="4200306"/>
            <a:ext cx="1706136" cy="989559"/>
          </a:xfrm>
          <a:prstGeom prst="rect">
            <a:avLst/>
          </a:prstGeom>
          <a:ln w="12700">
            <a:miter lim="400000"/>
          </a:ln>
        </p:spPr>
      </p:pic>
      <p:pic>
        <p:nvPicPr>
          <p:cNvPr id="162" name="image33.png"/>
          <p:cNvPicPr/>
          <p:nvPr/>
        </p:nvPicPr>
        <p:blipFill>
          <a:blip r:embed="rId5">
            <a:extLst/>
          </a:blip>
          <a:stretch>
            <a:fillRect/>
          </a:stretch>
        </p:blipFill>
        <p:spPr>
          <a:xfrm>
            <a:off x="3839274" y="4087304"/>
            <a:ext cx="1893087" cy="1215561"/>
          </a:xfrm>
          <a:prstGeom prst="rect">
            <a:avLst/>
          </a:prstGeom>
          <a:ln w="12700">
            <a:miter lim="400000"/>
          </a:ln>
        </p:spPr>
      </p:pic>
      <p:pic>
        <p:nvPicPr>
          <p:cNvPr id="163" name="image34.png"/>
          <p:cNvPicPr/>
          <p:nvPr/>
        </p:nvPicPr>
        <p:blipFill>
          <a:blip r:embed="rId6">
            <a:extLst/>
          </a:blip>
          <a:stretch>
            <a:fillRect/>
          </a:stretch>
        </p:blipFill>
        <p:spPr>
          <a:xfrm>
            <a:off x="2945826" y="4322397"/>
            <a:ext cx="668817" cy="745378"/>
          </a:xfrm>
          <a:prstGeom prst="rect">
            <a:avLst/>
          </a:prstGeom>
          <a:ln w="12700">
            <a:miter lim="400000"/>
          </a:ln>
        </p:spPr>
      </p:pic>
      <p:pic>
        <p:nvPicPr>
          <p:cNvPr id="164" name="image34.png"/>
          <p:cNvPicPr/>
          <p:nvPr/>
        </p:nvPicPr>
        <p:blipFill>
          <a:blip r:embed="rId6">
            <a:extLst/>
          </a:blip>
          <a:stretch>
            <a:fillRect/>
          </a:stretch>
        </p:blipFill>
        <p:spPr>
          <a:xfrm>
            <a:off x="5956991" y="4322397"/>
            <a:ext cx="668819" cy="745378"/>
          </a:xfrm>
          <a:prstGeom prst="rect">
            <a:avLst/>
          </a:prstGeom>
          <a:ln w="12700">
            <a:miter lim="400000"/>
          </a:ln>
        </p:spPr>
      </p:pic>
      <p:pic>
        <p:nvPicPr>
          <p:cNvPr id="165" name="image35.png"/>
          <p:cNvPicPr/>
          <p:nvPr/>
        </p:nvPicPr>
        <p:blipFill>
          <a:blip r:embed="rId7">
            <a:extLst/>
          </a:blip>
          <a:stretch>
            <a:fillRect/>
          </a:stretch>
        </p:blipFill>
        <p:spPr>
          <a:xfrm>
            <a:off x="6850442" y="4200306"/>
            <a:ext cx="1278500" cy="98955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457200" y="3231099"/>
            <a:ext cx="8229600" cy="1362078"/>
          </a:xfrm>
          <a:prstGeom prst="rect">
            <a:avLst/>
          </a:prstGeom>
        </p:spPr>
        <p:txBody>
          <a:bodyPr/>
          <a:lstStyle/>
          <a:p>
            <a:pPr lvl="0">
              <a:defRPr sz="1800">
                <a:solidFill>
                  <a:srgbClr val="000000"/>
                </a:solidFill>
              </a:defRPr>
            </a:pPr>
            <a:r>
              <a:rPr sz="4000">
                <a:solidFill>
                  <a:srgbClr val="1E1E1E"/>
                </a:solidFill>
              </a:rPr>
              <a:t>Organize</a:t>
            </a:r>
          </a:p>
        </p:txBody>
      </p:sp>
      <p:sp>
        <p:nvSpPr>
          <p:cNvPr id="170" name="Shape 170"/>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sz="2700">
                <a:solidFill>
                  <a:srgbClr val="8F8F8F"/>
                </a:solidFill>
              </a:rPr>
              <a:t>Managing Your Library</a:t>
            </a:r>
          </a:p>
        </p:txBody>
      </p:sp>
      <p:pic>
        <p:nvPicPr>
          <p:cNvPr id="171" name="image36.png"/>
          <p:cNvPicPr/>
          <p:nvPr/>
        </p:nvPicPr>
        <p:blipFill>
          <a:blip r:embed="rId3">
            <a:extLst/>
          </a:blip>
          <a:stretch>
            <a:fillRect/>
          </a:stretch>
        </p:blipFill>
        <p:spPr>
          <a:xfrm>
            <a:off x="4089263" y="2119708"/>
            <a:ext cx="4592361" cy="280644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Manage Your Library</a:t>
            </a:r>
          </a:p>
        </p:txBody>
      </p:sp>
      <p:pic>
        <p:nvPicPr>
          <p:cNvPr id="176" name="image37.png"/>
          <p:cNvPicPr/>
          <p:nvPr/>
        </p:nvPicPr>
        <p:blipFill>
          <a:blip r:embed="rId3">
            <a:extLst/>
          </a:blip>
          <a:stretch>
            <a:fillRect/>
          </a:stretch>
        </p:blipFill>
        <p:spPr>
          <a:xfrm>
            <a:off x="2016206" y="1998079"/>
            <a:ext cx="5314856" cy="3532842"/>
          </a:xfrm>
          <a:prstGeom prst="rect">
            <a:avLst/>
          </a:prstGeom>
          <a:ln w="12700">
            <a:miter lim="400000"/>
          </a:ln>
          <a:effectLst>
            <a:outerShdw blurRad="38100" dist="23000" dir="5400000" rotWithShape="0">
              <a:srgbClr val="000000">
                <a:alpha val="35000"/>
              </a:srgbClr>
            </a:outerShdw>
          </a:effectLst>
        </p:spPr>
      </p:pic>
      <p:sp>
        <p:nvSpPr>
          <p:cNvPr id="177" name="Shape 177"/>
          <p:cNvSpPr/>
          <p:nvPr/>
        </p:nvSpPr>
        <p:spPr>
          <a:xfrm>
            <a:off x="4620809" y="3556958"/>
            <a:ext cx="276877" cy="27687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78" name="Shape 178"/>
          <p:cNvSpPr/>
          <p:nvPr/>
        </p:nvSpPr>
        <p:spPr>
          <a:xfrm>
            <a:off x="4416449" y="2993037"/>
            <a:ext cx="276862" cy="276862"/>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79" name="Shape 179"/>
          <p:cNvSpPr/>
          <p:nvPr/>
        </p:nvSpPr>
        <p:spPr>
          <a:xfrm>
            <a:off x="4204942" y="4683690"/>
            <a:ext cx="276862" cy="276862"/>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80" name="Shape 180"/>
          <p:cNvSpPr/>
          <p:nvPr/>
        </p:nvSpPr>
        <p:spPr>
          <a:xfrm flipV="1">
            <a:off x="4700385" y="3111038"/>
            <a:ext cx="2966827"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1" name="Shape 181"/>
          <p:cNvSpPr/>
          <p:nvPr/>
        </p:nvSpPr>
        <p:spPr>
          <a:xfrm>
            <a:off x="4836995" y="2791678"/>
            <a:ext cx="1485934" cy="211109"/>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82" name="Shape 182"/>
          <p:cNvSpPr/>
          <p:nvPr/>
        </p:nvSpPr>
        <p:spPr>
          <a:xfrm>
            <a:off x="6333818" y="2897229"/>
            <a:ext cx="1158823"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3" name="Shape 183"/>
          <p:cNvSpPr/>
          <p:nvPr/>
        </p:nvSpPr>
        <p:spPr>
          <a:xfrm flipV="1">
            <a:off x="7496109" y="1972004"/>
            <a:ext cx="3" cy="937930"/>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4" name="Shape 184"/>
          <p:cNvSpPr/>
          <p:nvPr/>
        </p:nvSpPr>
        <p:spPr>
          <a:xfrm>
            <a:off x="7483350" y="1982829"/>
            <a:ext cx="197044"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5" name="Shape 185"/>
          <p:cNvSpPr/>
          <p:nvPr/>
        </p:nvSpPr>
        <p:spPr>
          <a:xfrm>
            <a:off x="7699161" y="1648460"/>
            <a:ext cx="1152730" cy="9550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a:solidFill>
                  <a:srgbClr val="000000"/>
                </a:solidFill>
              </a:defRPr>
            </a:pPr>
            <a:r>
              <a:rPr sz="1400">
                <a:solidFill>
                  <a:srgbClr val="3C3C3B"/>
                </a:solidFill>
                <a:latin typeface="Calibri"/>
                <a:ea typeface="Calibri"/>
                <a:cs typeface="Calibri"/>
                <a:sym typeface="Calibri"/>
              </a:rPr>
              <a:t>Use column</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headings</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to order your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references</a:t>
            </a:r>
          </a:p>
        </p:txBody>
      </p:sp>
      <p:sp>
        <p:nvSpPr>
          <p:cNvPr id="186" name="Shape 186"/>
          <p:cNvSpPr/>
          <p:nvPr/>
        </p:nvSpPr>
        <p:spPr>
          <a:xfrm>
            <a:off x="7699161" y="2849420"/>
            <a:ext cx="1089050"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Mark entries</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read or unread</a:t>
            </a:r>
          </a:p>
        </p:txBody>
      </p:sp>
      <p:sp>
        <p:nvSpPr>
          <p:cNvPr id="187" name="Shape 187"/>
          <p:cNvSpPr/>
          <p:nvPr/>
        </p:nvSpPr>
        <p:spPr>
          <a:xfrm>
            <a:off x="4892430" y="3695403"/>
            <a:ext cx="2797200"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8" name="Shape 188"/>
          <p:cNvSpPr/>
          <p:nvPr/>
        </p:nvSpPr>
        <p:spPr>
          <a:xfrm>
            <a:off x="7699161" y="3469914"/>
            <a:ext cx="1129879" cy="10795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Entries with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attached PDFs</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can be opened</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with the PDF</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Reader</a:t>
            </a:r>
          </a:p>
        </p:txBody>
      </p:sp>
      <p:sp>
        <p:nvSpPr>
          <p:cNvPr id="189" name="Shape 189"/>
          <p:cNvSpPr/>
          <p:nvPr/>
        </p:nvSpPr>
        <p:spPr>
          <a:xfrm>
            <a:off x="4492024" y="4817143"/>
            <a:ext cx="2752642"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0" name="Shape 190"/>
          <p:cNvSpPr/>
          <p:nvPr/>
        </p:nvSpPr>
        <p:spPr>
          <a:xfrm flipV="1">
            <a:off x="7228320" y="4804444"/>
            <a:ext cx="3" cy="523241"/>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1" name="Shape 191"/>
          <p:cNvSpPr/>
          <p:nvPr/>
        </p:nvSpPr>
        <p:spPr>
          <a:xfrm>
            <a:off x="7250979" y="5312535"/>
            <a:ext cx="490262"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2" name="Shape 192"/>
          <p:cNvSpPr/>
          <p:nvPr/>
        </p:nvSpPr>
        <p:spPr>
          <a:xfrm>
            <a:off x="7699161" y="5050437"/>
            <a:ext cx="1052960"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Star items to</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mark them as</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favorites</a:t>
            </a:r>
          </a:p>
        </p:txBody>
      </p:sp>
      <p:pic>
        <p:nvPicPr>
          <p:cNvPr id="193" name="image38.png"/>
          <p:cNvPicPr/>
          <p:nvPr/>
        </p:nvPicPr>
        <p:blipFill>
          <a:blip r:embed="rId4">
            <a:extLst/>
          </a:blip>
          <a:stretch>
            <a:fillRect/>
          </a:stretch>
        </p:blipFill>
        <p:spPr>
          <a:xfrm>
            <a:off x="231725" y="2262109"/>
            <a:ext cx="508002" cy="431803"/>
          </a:xfrm>
          <a:prstGeom prst="rect">
            <a:avLst/>
          </a:prstGeom>
          <a:ln w="12700">
            <a:miter lim="400000"/>
          </a:ln>
        </p:spPr>
      </p:pic>
      <p:pic>
        <p:nvPicPr>
          <p:cNvPr id="194" name="image39.png"/>
          <p:cNvPicPr/>
          <p:nvPr/>
        </p:nvPicPr>
        <p:blipFill>
          <a:blip r:embed="rId5">
            <a:extLst/>
          </a:blip>
          <a:stretch>
            <a:fillRect/>
          </a:stretch>
        </p:blipFill>
        <p:spPr>
          <a:xfrm>
            <a:off x="231725" y="2989980"/>
            <a:ext cx="508002" cy="406403"/>
          </a:xfrm>
          <a:prstGeom prst="rect">
            <a:avLst/>
          </a:prstGeom>
          <a:ln w="12700">
            <a:miter lim="400000"/>
          </a:ln>
        </p:spPr>
      </p:pic>
      <p:pic>
        <p:nvPicPr>
          <p:cNvPr id="195" name="image40.png"/>
          <p:cNvPicPr/>
          <p:nvPr/>
        </p:nvPicPr>
        <p:blipFill>
          <a:blip r:embed="rId6">
            <a:extLst/>
          </a:blip>
          <a:stretch>
            <a:fillRect/>
          </a:stretch>
        </p:blipFill>
        <p:spPr>
          <a:xfrm>
            <a:off x="231725" y="5173588"/>
            <a:ext cx="508002" cy="406403"/>
          </a:xfrm>
          <a:prstGeom prst="rect">
            <a:avLst/>
          </a:prstGeom>
          <a:ln w="12700">
            <a:miter lim="400000"/>
          </a:ln>
        </p:spPr>
      </p:pic>
      <p:pic>
        <p:nvPicPr>
          <p:cNvPr id="196" name="image41.png"/>
          <p:cNvPicPr/>
          <p:nvPr/>
        </p:nvPicPr>
        <p:blipFill>
          <a:blip r:embed="rId7">
            <a:extLst/>
          </a:blip>
          <a:stretch>
            <a:fillRect/>
          </a:stretch>
        </p:blipFill>
        <p:spPr>
          <a:xfrm>
            <a:off x="212675" y="3692449"/>
            <a:ext cx="546102" cy="431803"/>
          </a:xfrm>
          <a:prstGeom prst="rect">
            <a:avLst/>
          </a:prstGeom>
          <a:ln w="12700">
            <a:miter lim="400000"/>
          </a:ln>
        </p:spPr>
      </p:pic>
      <p:pic>
        <p:nvPicPr>
          <p:cNvPr id="197" name="image42.png"/>
          <p:cNvPicPr/>
          <p:nvPr/>
        </p:nvPicPr>
        <p:blipFill>
          <a:blip r:embed="rId8">
            <a:extLst/>
          </a:blip>
          <a:stretch>
            <a:fillRect/>
          </a:stretch>
        </p:blipFill>
        <p:spPr>
          <a:xfrm>
            <a:off x="231725" y="4458418"/>
            <a:ext cx="508002" cy="444503"/>
          </a:xfrm>
          <a:prstGeom prst="rect">
            <a:avLst/>
          </a:prstGeom>
          <a:ln w="12700">
            <a:miter lim="400000"/>
          </a:ln>
        </p:spPr>
      </p:pic>
      <p:sp>
        <p:nvSpPr>
          <p:cNvPr id="198" name="Shape 198"/>
          <p:cNvSpPr/>
          <p:nvPr/>
        </p:nvSpPr>
        <p:spPr>
          <a:xfrm>
            <a:off x="773122" y="2074204"/>
            <a:ext cx="1055652"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All items in</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your personal</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library</a:t>
            </a:r>
          </a:p>
        </p:txBody>
      </p:sp>
      <p:sp>
        <p:nvSpPr>
          <p:cNvPr id="199" name="Shape 199"/>
          <p:cNvSpPr/>
          <p:nvPr/>
        </p:nvSpPr>
        <p:spPr>
          <a:xfrm>
            <a:off x="773123" y="2823610"/>
            <a:ext cx="1092461"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Items added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in the last two</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weeks</a:t>
            </a:r>
          </a:p>
        </p:txBody>
      </p:sp>
      <p:sp>
        <p:nvSpPr>
          <p:cNvPr id="200" name="Shape 200"/>
          <p:cNvSpPr/>
          <p:nvPr/>
        </p:nvSpPr>
        <p:spPr>
          <a:xfrm>
            <a:off x="773123" y="3588865"/>
            <a:ext cx="1015628"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Access your</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recently read</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items</a:t>
            </a:r>
          </a:p>
        </p:txBody>
      </p:sp>
      <p:sp>
        <p:nvSpPr>
          <p:cNvPr id="201" name="Shape 201"/>
          <p:cNvSpPr/>
          <p:nvPr/>
        </p:nvSpPr>
        <p:spPr>
          <a:xfrm>
            <a:off x="773123" y="4311098"/>
            <a:ext cx="1202371"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All items you’ve</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starred in your</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library</a:t>
            </a:r>
          </a:p>
        </p:txBody>
      </p:sp>
      <p:sp>
        <p:nvSpPr>
          <p:cNvPr id="202" name="Shape 202"/>
          <p:cNvSpPr/>
          <p:nvPr/>
        </p:nvSpPr>
        <p:spPr>
          <a:xfrm>
            <a:off x="773123" y="5108423"/>
            <a:ext cx="1045233"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Items in need</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of review</a:t>
            </a:r>
          </a:p>
        </p:txBody>
      </p:sp>
      <p:sp>
        <p:nvSpPr>
          <p:cNvPr id="203" name="Shape 203"/>
          <p:cNvSpPr/>
          <p:nvPr/>
        </p:nvSpPr>
        <p:spPr>
          <a:xfrm>
            <a:off x="2093795" y="3206544"/>
            <a:ext cx="1485934" cy="713743"/>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14</a:t>
            </a:fld>
            <a:endParaRPr sz="900">
              <a:solidFill>
                <a:srgbClr val="8F8F8F"/>
              </a:solidFill>
            </a:endParaRPr>
          </a:p>
        </p:txBody>
      </p:sp>
      <p:sp>
        <p:nvSpPr>
          <p:cNvPr id="208" name="Shape 208"/>
          <p:cNvSpPr>
            <a:spLocks noGrp="1"/>
          </p:cNvSpPr>
          <p:nvPr>
            <p:ph type="title"/>
          </p:nvPr>
        </p:nvSpPr>
        <p:spPr>
          <a:xfrm>
            <a:off x="457200" y="274638"/>
            <a:ext cx="8229600" cy="1143001"/>
          </a:xfrm>
          <a:prstGeom prst="rect">
            <a:avLst/>
          </a:prstGeom>
        </p:spPr>
        <p:txBody>
          <a:bodyPr lIns="0" tIns="0" rIns="0" bIns="0"/>
          <a:lstStyle>
            <a:lvl1pPr>
              <a:defRPr>
                <a:solidFill>
                  <a:srgbClr val="1E1E1D"/>
                </a:solidFill>
              </a:defRPr>
            </a:lvl1pPr>
          </a:lstStyle>
          <a:p>
            <a:pPr lvl="0">
              <a:defRPr sz="1800">
                <a:solidFill>
                  <a:srgbClr val="000000"/>
                </a:solidFill>
              </a:defRPr>
            </a:pPr>
            <a:r>
              <a:rPr sz="4000">
                <a:solidFill>
                  <a:srgbClr val="1E1E1D"/>
                </a:solidFill>
              </a:rPr>
              <a:t>Create and Use Folders</a:t>
            </a:r>
          </a:p>
        </p:txBody>
      </p:sp>
      <p:pic>
        <p:nvPicPr>
          <p:cNvPr id="209" name="image43.png"/>
          <p:cNvPicPr/>
          <p:nvPr/>
        </p:nvPicPr>
        <p:blipFill>
          <a:blip r:embed="rId3">
            <a:extLst/>
          </a:blip>
          <a:stretch>
            <a:fillRect/>
          </a:stretch>
        </p:blipFill>
        <p:spPr>
          <a:xfrm>
            <a:off x="576872" y="2230665"/>
            <a:ext cx="4471965" cy="2980323"/>
          </a:xfrm>
          <a:prstGeom prst="rect">
            <a:avLst/>
          </a:prstGeom>
          <a:ln w="12700">
            <a:miter lim="400000"/>
          </a:ln>
          <a:effectLst>
            <a:outerShdw blurRad="38100" dist="23000" dir="5400000" rotWithShape="0">
              <a:srgbClr val="000000">
                <a:alpha val="35000"/>
              </a:srgbClr>
            </a:outerShdw>
          </a:effectLst>
        </p:spPr>
      </p:pic>
      <p:sp>
        <p:nvSpPr>
          <p:cNvPr id="210" name="Shape 210"/>
          <p:cNvSpPr/>
          <p:nvPr/>
        </p:nvSpPr>
        <p:spPr>
          <a:xfrm flipH="1" flipV="1">
            <a:off x="2988280" y="4936113"/>
            <a:ext cx="3208884"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11" name="Shape 211"/>
          <p:cNvSpPr/>
          <p:nvPr/>
        </p:nvSpPr>
        <p:spPr>
          <a:xfrm flipH="1" flipV="1">
            <a:off x="2666548" y="2379180"/>
            <a:ext cx="3441930"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12" name="Shape 212"/>
          <p:cNvSpPr/>
          <p:nvPr/>
        </p:nvSpPr>
        <p:spPr>
          <a:xfrm flipH="1" flipV="1">
            <a:off x="2837565" y="3657648"/>
            <a:ext cx="3441930"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13" name="Shape 213"/>
          <p:cNvSpPr/>
          <p:nvPr/>
        </p:nvSpPr>
        <p:spPr>
          <a:xfrm>
            <a:off x="6347421" y="2117562"/>
            <a:ext cx="2465202"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References not added to a folder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will appear in ‘unsorted’</a:t>
            </a:r>
          </a:p>
        </p:txBody>
      </p:sp>
      <p:sp>
        <p:nvSpPr>
          <p:cNvPr id="214" name="Shape 214"/>
          <p:cNvSpPr/>
          <p:nvPr/>
        </p:nvSpPr>
        <p:spPr>
          <a:xfrm>
            <a:off x="6347421" y="3396026"/>
            <a:ext cx="2379775"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Your folders will be listed below.</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Drag and drop to re-order them.</a:t>
            </a:r>
          </a:p>
        </p:txBody>
      </p:sp>
      <p:sp>
        <p:nvSpPr>
          <p:cNvPr id="215" name="Shape 215"/>
          <p:cNvSpPr/>
          <p:nvPr/>
        </p:nvSpPr>
        <p:spPr>
          <a:xfrm>
            <a:off x="6390135" y="4674494"/>
            <a:ext cx="2189386"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Use ‘Create Folder’ to enter a</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new folder name.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Search Your Documents</a:t>
            </a:r>
          </a:p>
        </p:txBody>
      </p:sp>
      <p:pic>
        <p:nvPicPr>
          <p:cNvPr id="220" name="image44.png"/>
          <p:cNvPicPr/>
          <p:nvPr/>
        </p:nvPicPr>
        <p:blipFill>
          <a:blip r:embed="rId3">
            <a:extLst/>
          </a:blip>
          <a:stretch>
            <a:fillRect/>
          </a:stretch>
        </p:blipFill>
        <p:spPr>
          <a:xfrm>
            <a:off x="550544" y="1893148"/>
            <a:ext cx="5617353" cy="3585181"/>
          </a:xfrm>
          <a:prstGeom prst="rect">
            <a:avLst/>
          </a:prstGeom>
          <a:ln w="12700">
            <a:miter lim="400000"/>
          </a:ln>
        </p:spPr>
      </p:pic>
      <p:sp>
        <p:nvSpPr>
          <p:cNvPr id="221" name="Shape 221"/>
          <p:cNvSpPr/>
          <p:nvPr/>
        </p:nvSpPr>
        <p:spPr>
          <a:xfrm flipH="1">
            <a:off x="5834743" y="1982441"/>
            <a:ext cx="977415"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2" name="Shape 222"/>
          <p:cNvSpPr/>
          <p:nvPr/>
        </p:nvSpPr>
        <p:spPr>
          <a:xfrm flipH="1" flipV="1">
            <a:off x="4419529" y="2665812"/>
            <a:ext cx="2396907"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3" name="Shape 223"/>
          <p:cNvSpPr/>
          <p:nvPr/>
        </p:nvSpPr>
        <p:spPr>
          <a:xfrm flipH="1" flipV="1">
            <a:off x="1130230" y="3261333"/>
            <a:ext cx="5682071"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4" name="Shape 224"/>
          <p:cNvSpPr/>
          <p:nvPr/>
        </p:nvSpPr>
        <p:spPr>
          <a:xfrm flipH="1">
            <a:off x="4409768" y="2322975"/>
            <a:ext cx="977415"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5" name="Shape 225"/>
          <p:cNvSpPr/>
          <p:nvPr/>
        </p:nvSpPr>
        <p:spPr>
          <a:xfrm>
            <a:off x="5277722" y="2301420"/>
            <a:ext cx="3" cy="1775482"/>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6" name="Shape 226"/>
          <p:cNvSpPr/>
          <p:nvPr/>
        </p:nvSpPr>
        <p:spPr>
          <a:xfrm flipH="1">
            <a:off x="5197995" y="4130071"/>
            <a:ext cx="1580264" cy="3"/>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7" name="Shape 227"/>
          <p:cNvSpPr/>
          <p:nvPr/>
        </p:nvSpPr>
        <p:spPr>
          <a:xfrm>
            <a:off x="6793227" y="1727173"/>
            <a:ext cx="1720492"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Enter your search term</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in the search field</a:t>
            </a:r>
          </a:p>
        </p:txBody>
      </p:sp>
      <p:sp>
        <p:nvSpPr>
          <p:cNvPr id="228" name="Shape 228"/>
          <p:cNvSpPr/>
          <p:nvPr/>
        </p:nvSpPr>
        <p:spPr>
          <a:xfrm>
            <a:off x="6793227" y="2360266"/>
            <a:ext cx="1622302"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The main view will be</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filtered accordingly</a:t>
            </a:r>
          </a:p>
        </p:txBody>
      </p:sp>
      <p:sp>
        <p:nvSpPr>
          <p:cNvPr id="229" name="Shape 229"/>
          <p:cNvSpPr/>
          <p:nvPr/>
        </p:nvSpPr>
        <p:spPr>
          <a:xfrm>
            <a:off x="6842324" y="2993363"/>
            <a:ext cx="1796542"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Click on a specific folder</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to search within it</a:t>
            </a:r>
          </a:p>
        </p:txBody>
      </p:sp>
      <p:sp>
        <p:nvSpPr>
          <p:cNvPr id="230" name="Shape 230"/>
          <p:cNvSpPr/>
          <p:nvPr/>
        </p:nvSpPr>
        <p:spPr>
          <a:xfrm>
            <a:off x="6842324" y="3868451"/>
            <a:ext cx="1740000"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Use the clear button to</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remove the search filter</a:t>
            </a:r>
          </a:p>
        </p:txBody>
      </p:sp>
      <p:sp>
        <p:nvSpPr>
          <p:cNvPr id="231" name="Shape 231"/>
          <p:cNvSpPr/>
          <p:nvPr/>
        </p:nvSpPr>
        <p:spPr>
          <a:xfrm>
            <a:off x="6864853" y="4643382"/>
            <a:ext cx="1902632" cy="10795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Mendeley’s search tool</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will look at reference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metadata, but will also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search within the full text</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of PDF papers.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45.png"/>
          <p:cNvPicPr/>
          <p:nvPr/>
        </p:nvPicPr>
        <p:blipFill>
          <a:blip r:embed="rId3">
            <a:extLst/>
          </a:blip>
          <a:stretch>
            <a:fillRect/>
          </a:stretch>
        </p:blipFill>
        <p:spPr>
          <a:xfrm>
            <a:off x="551971" y="1883836"/>
            <a:ext cx="5605817" cy="3585449"/>
          </a:xfrm>
          <a:prstGeom prst="rect">
            <a:avLst/>
          </a:prstGeom>
          <a:ln w="12700">
            <a:miter lim="400000"/>
          </a:ln>
        </p:spPr>
      </p:pic>
      <p:sp>
        <p:nvSpPr>
          <p:cNvPr id="236" name="Shape 236"/>
          <p:cNvSpPr>
            <a:spLocks noGrp="1"/>
          </p:cNvSpPr>
          <p:nvPr>
            <p:ph type="title"/>
          </p:nvPr>
        </p:nvSpPr>
        <p:spPr>
          <a:xfrm>
            <a:off x="457200" y="274638"/>
            <a:ext cx="8229600" cy="1143001"/>
          </a:xfrm>
          <a:prstGeom prst="rect">
            <a:avLst/>
          </a:prstGeom>
        </p:spPr>
        <p:txBody>
          <a:bodyPr lIns="0" tIns="0" rIns="0" bIns="0"/>
          <a:lstStyle>
            <a:lvl1pPr>
              <a:defRPr>
                <a:solidFill>
                  <a:srgbClr val="1E1E1D"/>
                </a:solidFill>
              </a:defRPr>
            </a:lvl1pPr>
          </a:lstStyle>
          <a:p>
            <a:pPr lvl="0">
              <a:defRPr sz="1800">
                <a:solidFill>
                  <a:srgbClr val="000000"/>
                </a:solidFill>
              </a:defRPr>
            </a:pPr>
            <a:r>
              <a:rPr sz="4000">
                <a:solidFill>
                  <a:srgbClr val="1E1E1D"/>
                </a:solidFill>
              </a:rPr>
              <a:t>Search Your Documents</a:t>
            </a:r>
          </a:p>
        </p:txBody>
      </p:sp>
      <p:sp>
        <p:nvSpPr>
          <p:cNvPr id="237" name="Shape 237"/>
          <p:cNvSpPr/>
          <p:nvPr/>
        </p:nvSpPr>
        <p:spPr>
          <a:xfrm flipH="1">
            <a:off x="5062613" y="4436581"/>
            <a:ext cx="1512604"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38" name="Shape 238"/>
          <p:cNvSpPr/>
          <p:nvPr/>
        </p:nvSpPr>
        <p:spPr>
          <a:xfrm>
            <a:off x="6807951" y="1544169"/>
            <a:ext cx="2237049"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Add tags to papers in your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library which share a common</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theme</a:t>
            </a:r>
          </a:p>
        </p:txBody>
      </p:sp>
      <p:sp>
        <p:nvSpPr>
          <p:cNvPr id="239" name="Shape 239"/>
          <p:cNvSpPr/>
          <p:nvPr/>
        </p:nvSpPr>
        <p:spPr>
          <a:xfrm flipV="1">
            <a:off x="6470191" y="1970894"/>
            <a:ext cx="3" cy="2434834"/>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40" name="Shape 240"/>
          <p:cNvSpPr/>
          <p:nvPr/>
        </p:nvSpPr>
        <p:spPr>
          <a:xfrm flipH="1">
            <a:off x="6432092" y="1913739"/>
            <a:ext cx="443200" cy="3"/>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41" name="Shape 241"/>
          <p:cNvSpPr/>
          <p:nvPr/>
        </p:nvSpPr>
        <p:spPr>
          <a:xfrm flipH="1" flipV="1">
            <a:off x="1532014" y="4715981"/>
            <a:ext cx="4386880"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42" name="Shape 242"/>
          <p:cNvSpPr/>
          <p:nvPr/>
        </p:nvSpPr>
        <p:spPr>
          <a:xfrm flipV="1">
            <a:off x="5809791" y="2523862"/>
            <a:ext cx="3" cy="2151131"/>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43" name="Shape 243"/>
          <p:cNvSpPr/>
          <p:nvPr/>
        </p:nvSpPr>
        <p:spPr>
          <a:xfrm flipH="1">
            <a:off x="5763224" y="2542838"/>
            <a:ext cx="989382" cy="3"/>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44" name="Shape 244"/>
          <p:cNvSpPr/>
          <p:nvPr/>
        </p:nvSpPr>
        <p:spPr>
          <a:xfrm>
            <a:off x="6782551" y="2406880"/>
            <a:ext cx="2376128"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Use the Filter Menu to filter</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your library view to only include</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tagged items</a:t>
            </a:r>
          </a:p>
        </p:txBody>
      </p:sp>
      <p:sp>
        <p:nvSpPr>
          <p:cNvPr id="245" name="Shape 245"/>
          <p:cNvSpPr/>
          <p:nvPr/>
        </p:nvSpPr>
        <p:spPr>
          <a:xfrm>
            <a:off x="6782551" y="3803882"/>
            <a:ext cx="2118544"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You can also filter by Author,</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Author Keywords and</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Publication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457200" y="274638"/>
            <a:ext cx="8229600" cy="1143001"/>
          </a:xfrm>
          <a:prstGeom prst="rect">
            <a:avLst/>
          </a:prstGeom>
        </p:spPr>
        <p:txBody>
          <a:bodyPr/>
          <a:lstStyle/>
          <a:p>
            <a:pPr lvl="0">
              <a:defRPr sz="1800">
                <a:solidFill>
                  <a:srgbClr val="000000"/>
                </a:solidFill>
              </a:defRPr>
            </a:pPr>
            <a:r>
              <a:rPr sz="4000">
                <a:solidFill>
                  <a:srgbClr val="1E1E1E"/>
                </a:solidFill>
              </a:rPr>
              <a:t>Checking for duplicates</a:t>
            </a:r>
          </a:p>
        </p:txBody>
      </p:sp>
      <p:pic>
        <p:nvPicPr>
          <p:cNvPr id="250" name="image46.png" descr="duplicate-detection.tiff"/>
          <p:cNvPicPr/>
          <p:nvPr/>
        </p:nvPicPr>
        <p:blipFill>
          <a:blip r:embed="rId3">
            <a:extLst/>
          </a:blip>
          <a:stretch>
            <a:fillRect/>
          </a:stretch>
        </p:blipFill>
        <p:spPr>
          <a:xfrm>
            <a:off x="2134241" y="1961445"/>
            <a:ext cx="6651336" cy="4333279"/>
          </a:xfrm>
          <a:prstGeom prst="rect">
            <a:avLst/>
          </a:prstGeom>
          <a:ln w="12700">
            <a:miter lim="400000"/>
          </a:ln>
        </p:spPr>
      </p:pic>
      <p:pic>
        <p:nvPicPr>
          <p:cNvPr id="251" name="image47.png" descr="check-duplicates-menu.png"/>
          <p:cNvPicPr/>
          <p:nvPr/>
        </p:nvPicPr>
        <p:blipFill>
          <a:blip r:embed="rId4">
            <a:extLst/>
          </a:blip>
          <a:stretch>
            <a:fillRect/>
          </a:stretch>
        </p:blipFill>
        <p:spPr>
          <a:xfrm>
            <a:off x="344312" y="1567745"/>
            <a:ext cx="3086101" cy="18034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p:cNvSpPr>
          <p:nvPr>
            <p:ph type="title"/>
          </p:nvPr>
        </p:nvSpPr>
        <p:spPr>
          <a:xfrm>
            <a:off x="457200" y="3231099"/>
            <a:ext cx="8229600" cy="1362078"/>
          </a:xfrm>
          <a:prstGeom prst="rect">
            <a:avLst/>
          </a:prstGeom>
        </p:spPr>
        <p:txBody>
          <a:bodyPr/>
          <a:lstStyle/>
          <a:p>
            <a:pPr lvl="0">
              <a:defRPr sz="1800">
                <a:solidFill>
                  <a:srgbClr val="000000"/>
                </a:solidFill>
              </a:defRPr>
            </a:pPr>
            <a:r>
              <a:rPr sz="4000">
                <a:solidFill>
                  <a:srgbClr val="1E1E1E"/>
                </a:solidFill>
              </a:rPr>
              <a:t>Cite</a:t>
            </a:r>
          </a:p>
        </p:txBody>
      </p:sp>
      <p:sp>
        <p:nvSpPr>
          <p:cNvPr id="272" name="Shape 272"/>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sz="2700">
                <a:solidFill>
                  <a:srgbClr val="8F8F8F"/>
                </a:solidFill>
              </a:rPr>
              <a:t>Using the Mendeley Citation Plug-In</a:t>
            </a:r>
          </a:p>
        </p:txBody>
      </p:sp>
      <p:pic>
        <p:nvPicPr>
          <p:cNvPr id="273" name="image52.png"/>
          <p:cNvPicPr/>
          <p:nvPr/>
        </p:nvPicPr>
        <p:blipFill>
          <a:blip r:embed="rId3">
            <a:extLst/>
          </a:blip>
          <a:stretch>
            <a:fillRect/>
          </a:stretch>
        </p:blipFill>
        <p:spPr>
          <a:xfrm>
            <a:off x="4907993" y="2700577"/>
            <a:ext cx="3435447" cy="1764054"/>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Install the Citation Plug-in</a:t>
            </a:r>
          </a:p>
        </p:txBody>
      </p:sp>
      <p:pic>
        <p:nvPicPr>
          <p:cNvPr id="278" name="image53.png"/>
          <p:cNvPicPr/>
          <p:nvPr/>
        </p:nvPicPr>
        <p:blipFill>
          <a:blip r:embed="rId3">
            <a:extLst/>
          </a:blip>
          <a:stretch>
            <a:fillRect/>
          </a:stretch>
        </p:blipFill>
        <p:spPr>
          <a:xfrm>
            <a:off x="1664752" y="1709340"/>
            <a:ext cx="5882793" cy="3236149"/>
          </a:xfrm>
          <a:prstGeom prst="rect">
            <a:avLst/>
          </a:prstGeom>
          <a:ln w="12700">
            <a:miter lim="400000"/>
          </a:ln>
        </p:spPr>
      </p:pic>
      <p:pic>
        <p:nvPicPr>
          <p:cNvPr id="279" name="image54.png"/>
          <p:cNvPicPr/>
          <p:nvPr/>
        </p:nvPicPr>
        <p:blipFill>
          <a:blip r:embed="rId4">
            <a:extLst/>
          </a:blip>
          <a:stretch>
            <a:fillRect/>
          </a:stretch>
        </p:blipFill>
        <p:spPr>
          <a:xfrm>
            <a:off x="1734311" y="5039595"/>
            <a:ext cx="1355050" cy="133036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3.png"/>
          <p:cNvPicPr/>
          <p:nvPr/>
        </p:nvPicPr>
        <p:blipFill>
          <a:blip r:embed="rId3">
            <a:extLst/>
          </a:blip>
          <a:stretch>
            <a:fillRect/>
          </a:stretch>
        </p:blipFill>
        <p:spPr>
          <a:xfrm>
            <a:off x="6026270" y="4026813"/>
            <a:ext cx="2811353" cy="1708464"/>
          </a:xfrm>
          <a:prstGeom prst="rect">
            <a:avLst/>
          </a:prstGeom>
          <a:ln w="12700">
            <a:miter lim="400000"/>
          </a:ln>
        </p:spPr>
      </p:pic>
      <p:pic>
        <p:nvPicPr>
          <p:cNvPr id="60" name="image4.png"/>
          <p:cNvPicPr/>
          <p:nvPr/>
        </p:nvPicPr>
        <p:blipFill>
          <a:blip r:embed="rId4">
            <a:extLst/>
          </a:blip>
          <a:stretch>
            <a:fillRect/>
          </a:stretch>
        </p:blipFill>
        <p:spPr>
          <a:xfrm>
            <a:off x="3222973" y="3713162"/>
            <a:ext cx="3024454" cy="1896998"/>
          </a:xfrm>
          <a:prstGeom prst="rect">
            <a:avLst/>
          </a:prstGeom>
          <a:ln w="12700">
            <a:miter lim="400000"/>
          </a:ln>
          <a:effectLst>
            <a:outerShdw blurRad="63500" rotWithShape="0">
              <a:srgbClr val="000000">
                <a:alpha val="39999"/>
              </a:srgbClr>
            </a:outerShdw>
          </a:effectLst>
        </p:spPr>
      </p:pic>
      <p:pic>
        <p:nvPicPr>
          <p:cNvPr id="61" name="image5.png" descr="MDLib.tiff"/>
          <p:cNvPicPr/>
          <p:nvPr/>
        </p:nvPicPr>
        <p:blipFill>
          <a:blip r:embed="rId5">
            <a:extLst/>
          </a:blip>
          <a:stretch>
            <a:fillRect/>
          </a:stretch>
        </p:blipFill>
        <p:spPr>
          <a:xfrm>
            <a:off x="334963" y="3586162"/>
            <a:ext cx="3062287" cy="1897065"/>
          </a:xfrm>
          <a:prstGeom prst="rect">
            <a:avLst/>
          </a:prstGeom>
          <a:ln w="12700">
            <a:miter lim="400000"/>
          </a:ln>
          <a:effectLst>
            <a:outerShdw blurRad="63500" rotWithShape="0">
              <a:srgbClr val="000000">
                <a:alpha val="39999"/>
              </a:srgbClr>
            </a:outerShdw>
          </a:effectLst>
        </p:spPr>
      </p:pic>
      <p:sp>
        <p:nvSpPr>
          <p:cNvPr id="62" name="Shape 62"/>
          <p:cNvSpPr/>
          <p:nvPr/>
        </p:nvSpPr>
        <p:spPr>
          <a:xfrm>
            <a:off x="1362673" y="5632229"/>
            <a:ext cx="1006869" cy="3020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Desktop </a:t>
            </a:r>
          </a:p>
        </p:txBody>
      </p:sp>
      <p:sp>
        <p:nvSpPr>
          <p:cNvPr id="63" name="Shape 63"/>
          <p:cNvSpPr/>
          <p:nvPr/>
        </p:nvSpPr>
        <p:spPr>
          <a:xfrm>
            <a:off x="4163764" y="5733829"/>
            <a:ext cx="1143003" cy="3020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Web </a:t>
            </a:r>
          </a:p>
        </p:txBody>
      </p:sp>
      <p:sp>
        <p:nvSpPr>
          <p:cNvPr id="64" name="Shape 64"/>
          <p:cNvSpPr/>
          <p:nvPr/>
        </p:nvSpPr>
        <p:spPr>
          <a:xfrm>
            <a:off x="6860444" y="5925751"/>
            <a:ext cx="1143003" cy="3020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Mobile </a:t>
            </a:r>
          </a:p>
        </p:txBody>
      </p:sp>
      <p:sp>
        <p:nvSpPr>
          <p:cNvPr id="65" name="Shape 65"/>
          <p:cNvSpPr/>
          <p:nvPr/>
        </p:nvSpPr>
        <p:spPr>
          <a:xfrm>
            <a:off x="457200" y="1725620"/>
            <a:ext cx="4638179" cy="129641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nSpc>
                <a:spcPct val="150000"/>
              </a:lnSpc>
              <a:defRPr>
                <a:solidFill>
                  <a:srgbClr val="000000"/>
                </a:solidFill>
              </a:defRPr>
            </a:pPr>
            <a:r>
              <a:rPr sz="2000">
                <a:solidFill>
                  <a:srgbClr val="1E1E1D"/>
                </a:solidFill>
                <a:latin typeface="+mj-lt"/>
                <a:ea typeface="+mj-ea"/>
                <a:cs typeface="+mj-cs"/>
                <a:sym typeface="Helvetica Neue"/>
              </a:rPr>
              <a:t>Free Academic Software</a:t>
            </a:r>
            <a:endParaRPr>
              <a:latin typeface="Calibri"/>
              <a:ea typeface="Calibri"/>
              <a:cs typeface="Calibri"/>
              <a:sym typeface="Calibri"/>
            </a:endParaRPr>
          </a:p>
          <a:p>
            <a:pPr lvl="0">
              <a:lnSpc>
                <a:spcPct val="150000"/>
              </a:lnSpc>
              <a:defRPr>
                <a:solidFill>
                  <a:srgbClr val="000000"/>
                </a:solidFill>
              </a:defRPr>
            </a:pPr>
            <a:r>
              <a:rPr sz="2000">
                <a:solidFill>
                  <a:srgbClr val="1E1E1D"/>
                </a:solidFill>
                <a:latin typeface="+mj-lt"/>
                <a:ea typeface="+mj-ea"/>
                <a:cs typeface="+mj-cs"/>
                <a:sym typeface="Helvetica Neue"/>
              </a:rPr>
              <a:t>Cross-Platform (Win/Mac/Linux/Mobile)</a:t>
            </a:r>
            <a:endParaRPr>
              <a:latin typeface="Calibri"/>
              <a:ea typeface="Calibri"/>
              <a:cs typeface="Calibri"/>
              <a:sym typeface="Calibri"/>
            </a:endParaRPr>
          </a:p>
          <a:p>
            <a:pPr lvl="0">
              <a:lnSpc>
                <a:spcPct val="150000"/>
              </a:lnSpc>
              <a:defRPr>
                <a:solidFill>
                  <a:srgbClr val="000000"/>
                </a:solidFill>
              </a:defRPr>
            </a:pPr>
            <a:r>
              <a:rPr sz="2000">
                <a:solidFill>
                  <a:srgbClr val="1E1E1D"/>
                </a:solidFill>
                <a:latin typeface="+mj-lt"/>
                <a:ea typeface="+mj-ea"/>
                <a:cs typeface="+mj-cs"/>
                <a:sym typeface="Helvetica Neue"/>
              </a:rPr>
              <a:t>All Major Browsers</a:t>
            </a:r>
          </a:p>
        </p:txBody>
      </p:sp>
      <p:sp>
        <p:nvSpPr>
          <p:cNvPr id="66" name="Shape 66"/>
          <p:cNvSpPr/>
          <p:nvPr/>
        </p:nvSpPr>
        <p:spPr>
          <a:xfrm>
            <a:off x="420441" y="891074"/>
            <a:ext cx="7981606" cy="4091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20000"/>
              </a:lnSpc>
              <a:defRPr sz="2700" b="1">
                <a:solidFill>
                  <a:srgbClr val="1E1E1E"/>
                </a:solidFill>
                <a:latin typeface="+mj-lt"/>
                <a:ea typeface="+mj-ea"/>
                <a:cs typeface="+mj-cs"/>
                <a:sym typeface="Helvetica Neue"/>
              </a:defRPr>
            </a:lvl1pPr>
          </a:lstStyle>
          <a:p>
            <a:pPr lvl="0">
              <a:defRPr sz="1800" b="0">
                <a:solidFill>
                  <a:srgbClr val="000000"/>
                </a:solidFill>
              </a:defRPr>
            </a:pPr>
            <a:r>
              <a:rPr sz="2700" b="1">
                <a:solidFill>
                  <a:srgbClr val="1E1E1E"/>
                </a:solidFill>
              </a:rPr>
              <a:t>What is Mendeley?</a:t>
            </a:r>
          </a:p>
        </p:txBody>
      </p:sp>
      <p:pic>
        <p:nvPicPr>
          <p:cNvPr id="67" name="image6.png"/>
          <p:cNvPicPr/>
          <p:nvPr/>
        </p:nvPicPr>
        <p:blipFill>
          <a:blip r:embed="rId6">
            <a:extLst/>
          </a:blip>
          <a:stretch>
            <a:fillRect/>
          </a:stretch>
        </p:blipFill>
        <p:spPr>
          <a:xfrm>
            <a:off x="5650705" y="2367895"/>
            <a:ext cx="2908877" cy="745400"/>
          </a:xfrm>
          <a:prstGeom prst="rect">
            <a:avLst/>
          </a:prstGeom>
          <a:ln w="12700">
            <a:miter lim="400000"/>
          </a:ln>
        </p:spPr>
      </p:pic>
      <p:pic>
        <p:nvPicPr>
          <p:cNvPr id="68" name="image7.png"/>
          <p:cNvPicPr/>
          <p:nvPr/>
        </p:nvPicPr>
        <p:blipFill>
          <a:blip r:embed="rId7">
            <a:extLst/>
          </a:blip>
          <a:stretch>
            <a:fillRect/>
          </a:stretch>
        </p:blipFill>
        <p:spPr>
          <a:xfrm>
            <a:off x="5849175" y="1521688"/>
            <a:ext cx="2503634" cy="745403"/>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Generate In-Text Citations in Word</a:t>
            </a:r>
          </a:p>
        </p:txBody>
      </p:sp>
      <p:pic>
        <p:nvPicPr>
          <p:cNvPr id="285" name="image60.png"/>
          <p:cNvPicPr/>
          <p:nvPr/>
        </p:nvPicPr>
        <p:blipFill>
          <a:blip r:embed="rId3">
            <a:extLst/>
          </a:blip>
          <a:stretch>
            <a:fillRect/>
          </a:stretch>
        </p:blipFill>
        <p:spPr>
          <a:xfrm>
            <a:off x="144795" y="1667841"/>
            <a:ext cx="3230243" cy="1677760"/>
          </a:xfrm>
          <a:prstGeom prst="rect">
            <a:avLst/>
          </a:prstGeom>
          <a:ln w="12700">
            <a:miter lim="400000"/>
          </a:ln>
          <a:effectLst>
            <a:outerShdw blurRad="38100" dist="20000" dir="5400000" rotWithShape="0">
              <a:srgbClr val="000000">
                <a:alpha val="38000"/>
              </a:srgbClr>
            </a:outerShdw>
          </a:effectLst>
        </p:spPr>
      </p:pic>
      <p:pic>
        <p:nvPicPr>
          <p:cNvPr id="286" name="image61.png"/>
          <p:cNvPicPr/>
          <p:nvPr/>
        </p:nvPicPr>
        <p:blipFill>
          <a:blip r:embed="rId4">
            <a:extLst/>
          </a:blip>
          <a:stretch>
            <a:fillRect/>
          </a:stretch>
        </p:blipFill>
        <p:spPr>
          <a:xfrm>
            <a:off x="1749175" y="3019641"/>
            <a:ext cx="5714033" cy="2832171"/>
          </a:xfrm>
          <a:prstGeom prst="rect">
            <a:avLst/>
          </a:prstGeom>
          <a:ln w="12700">
            <a:miter lim="400000"/>
          </a:ln>
        </p:spPr>
      </p:pic>
      <p:pic>
        <p:nvPicPr>
          <p:cNvPr id="287" name="image62.png"/>
          <p:cNvPicPr/>
          <p:nvPr/>
        </p:nvPicPr>
        <p:blipFill>
          <a:blip r:embed="rId5">
            <a:extLst/>
          </a:blip>
          <a:stretch>
            <a:fillRect/>
          </a:stretch>
        </p:blipFill>
        <p:spPr>
          <a:xfrm>
            <a:off x="6263132" y="5856327"/>
            <a:ext cx="2867822" cy="666780"/>
          </a:xfrm>
          <a:prstGeom prst="rect">
            <a:avLst/>
          </a:prstGeom>
          <a:ln w="12700">
            <a:miter lim="400000"/>
          </a:ln>
        </p:spPr>
      </p:pic>
      <p:sp>
        <p:nvSpPr>
          <p:cNvPr id="288" name="Shape 288"/>
          <p:cNvSpPr/>
          <p:nvPr/>
        </p:nvSpPr>
        <p:spPr>
          <a:xfrm>
            <a:off x="3383167" y="2002879"/>
            <a:ext cx="1085390" cy="1026504"/>
          </a:xfrm>
          <a:custGeom>
            <a:avLst/>
            <a:gdLst/>
            <a:ahLst/>
            <a:cxnLst>
              <a:cxn ang="0">
                <a:pos x="wd2" y="hd2"/>
              </a:cxn>
              <a:cxn ang="5400000">
                <a:pos x="wd2" y="hd2"/>
              </a:cxn>
              <a:cxn ang="10800000">
                <a:pos x="wd2" y="hd2"/>
              </a:cxn>
              <a:cxn ang="16200000">
                <a:pos x="wd2" y="hd2"/>
              </a:cxn>
            </a:cxnLst>
            <a:rect l="0" t="0" r="r" b="b"/>
            <a:pathLst>
              <a:path w="19707" h="18885" extrusionOk="0">
                <a:moveTo>
                  <a:pt x="0" y="1142"/>
                </a:moveTo>
                <a:cubicBezTo>
                  <a:pt x="15192" y="-2715"/>
                  <a:pt x="21600" y="3199"/>
                  <a:pt x="19225" y="18885"/>
                </a:cubicBezTo>
              </a:path>
            </a:pathLst>
          </a:custGeom>
          <a:ln w="38100" cap="rnd">
            <a:solidFill>
              <a:srgbClr val="880F19"/>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a:latin typeface="Calibri"/>
                <a:ea typeface="Calibri"/>
                <a:cs typeface="Calibri"/>
                <a:sym typeface="Calibri"/>
              </a:defRPr>
            </a:pPr>
            <a:endParaRPr/>
          </a:p>
        </p:txBody>
      </p:sp>
      <p:sp>
        <p:nvSpPr>
          <p:cNvPr id="289" name="Shape 289"/>
          <p:cNvSpPr/>
          <p:nvPr/>
        </p:nvSpPr>
        <p:spPr>
          <a:xfrm>
            <a:off x="7219429" y="4776026"/>
            <a:ext cx="1085390" cy="1026503"/>
          </a:xfrm>
          <a:custGeom>
            <a:avLst/>
            <a:gdLst/>
            <a:ahLst/>
            <a:cxnLst>
              <a:cxn ang="0">
                <a:pos x="wd2" y="hd2"/>
              </a:cxn>
              <a:cxn ang="5400000">
                <a:pos x="wd2" y="hd2"/>
              </a:cxn>
              <a:cxn ang="10800000">
                <a:pos x="wd2" y="hd2"/>
              </a:cxn>
              <a:cxn ang="16200000">
                <a:pos x="wd2" y="hd2"/>
              </a:cxn>
            </a:cxnLst>
            <a:rect l="0" t="0" r="r" b="b"/>
            <a:pathLst>
              <a:path w="19707" h="18885" extrusionOk="0">
                <a:moveTo>
                  <a:pt x="0" y="1142"/>
                </a:moveTo>
                <a:cubicBezTo>
                  <a:pt x="15192" y="-2715"/>
                  <a:pt x="21600" y="3199"/>
                  <a:pt x="19225" y="18885"/>
                </a:cubicBezTo>
              </a:path>
            </a:pathLst>
          </a:custGeom>
          <a:ln w="38100" cap="rnd">
            <a:solidFill>
              <a:srgbClr val="880F19"/>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a:latin typeface="Calibri"/>
                <a:ea typeface="Calibri"/>
                <a:cs typeface="Calibri"/>
                <a:sym typeface="Calibri"/>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Merging Citations</a:t>
            </a:r>
          </a:p>
        </p:txBody>
      </p:sp>
      <p:pic>
        <p:nvPicPr>
          <p:cNvPr id="294" name="image65.png"/>
          <p:cNvPicPr/>
          <p:nvPr/>
        </p:nvPicPr>
        <p:blipFill>
          <a:blip r:embed="rId3">
            <a:extLst/>
          </a:blip>
          <a:stretch>
            <a:fillRect/>
          </a:stretch>
        </p:blipFill>
        <p:spPr>
          <a:xfrm>
            <a:off x="622139" y="4928177"/>
            <a:ext cx="7899722" cy="466372"/>
          </a:xfrm>
          <a:prstGeom prst="rect">
            <a:avLst/>
          </a:prstGeom>
          <a:ln w="12700">
            <a:miter lim="400000"/>
          </a:ln>
          <a:effectLst>
            <a:outerShdw blurRad="63500" rotWithShape="0">
              <a:srgbClr val="000000">
                <a:alpha val="39999"/>
              </a:srgbClr>
            </a:outerShdw>
          </a:effectLst>
        </p:spPr>
      </p:pic>
      <p:pic>
        <p:nvPicPr>
          <p:cNvPr id="295" name="image66.png"/>
          <p:cNvPicPr/>
          <p:nvPr/>
        </p:nvPicPr>
        <p:blipFill>
          <a:blip r:embed="rId4">
            <a:extLst/>
          </a:blip>
          <a:stretch>
            <a:fillRect/>
          </a:stretch>
        </p:blipFill>
        <p:spPr>
          <a:xfrm>
            <a:off x="642711" y="2108480"/>
            <a:ext cx="7940676" cy="458299"/>
          </a:xfrm>
          <a:prstGeom prst="rect">
            <a:avLst/>
          </a:prstGeom>
          <a:ln w="12700">
            <a:miter lim="400000"/>
          </a:ln>
          <a:effectLst>
            <a:outerShdw blurRad="63500" rotWithShape="0">
              <a:srgbClr val="000000">
                <a:alpha val="39999"/>
              </a:srgbClr>
            </a:outerShdw>
          </a:effectLst>
        </p:spPr>
      </p:pic>
      <p:pic>
        <p:nvPicPr>
          <p:cNvPr id="296" name="image67.png"/>
          <p:cNvPicPr/>
          <p:nvPr/>
        </p:nvPicPr>
        <p:blipFill>
          <a:blip r:embed="rId5">
            <a:extLst/>
          </a:blip>
          <a:stretch>
            <a:fillRect/>
          </a:stretch>
        </p:blipFill>
        <p:spPr>
          <a:xfrm>
            <a:off x="668619" y="3465298"/>
            <a:ext cx="7806761" cy="447265"/>
          </a:xfrm>
          <a:prstGeom prst="rect">
            <a:avLst/>
          </a:prstGeom>
          <a:ln w="12700">
            <a:miter lim="400000"/>
          </a:ln>
          <a:effectLst>
            <a:outerShdw blurRad="63500" rotWithShape="0">
              <a:srgbClr val="000000">
                <a:alpha val="39999"/>
              </a:srgbClr>
            </a:outerShdw>
          </a:effectLst>
        </p:spPr>
      </p:pic>
      <p:sp>
        <p:nvSpPr>
          <p:cNvPr id="297" name="Shape 297"/>
          <p:cNvSpPr/>
          <p:nvPr/>
        </p:nvSpPr>
        <p:spPr>
          <a:xfrm>
            <a:off x="5003527" y="4041719"/>
            <a:ext cx="1573734" cy="810667"/>
          </a:xfrm>
          <a:custGeom>
            <a:avLst/>
            <a:gdLst/>
            <a:ahLst/>
            <a:cxnLst>
              <a:cxn ang="0">
                <a:pos x="wd2" y="hd2"/>
              </a:cxn>
              <a:cxn ang="5400000">
                <a:pos x="wd2" y="hd2"/>
              </a:cxn>
              <a:cxn ang="10800000">
                <a:pos x="wd2" y="hd2"/>
              </a:cxn>
              <a:cxn ang="16200000">
                <a:pos x="wd2" y="hd2"/>
              </a:cxn>
            </a:cxnLst>
            <a:rect l="0" t="0" r="r" b="b"/>
            <a:pathLst>
              <a:path w="21600" h="20530" extrusionOk="0">
                <a:moveTo>
                  <a:pt x="0" y="136"/>
                </a:moveTo>
                <a:cubicBezTo>
                  <a:pt x="10349" y="-1070"/>
                  <a:pt x="17549" y="5728"/>
                  <a:pt x="21600" y="20530"/>
                </a:cubicBezTo>
              </a:path>
            </a:pathLst>
          </a:custGeom>
          <a:ln w="38100" cap="rnd">
            <a:solidFill>
              <a:srgbClr val="880F19"/>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a:latin typeface="Calibri"/>
                <a:ea typeface="Calibri"/>
                <a:cs typeface="Calibri"/>
                <a:sym typeface="Calibri"/>
              </a:defRPr>
            </a:pPr>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Inserting Your Bibliography</a:t>
            </a:r>
          </a:p>
        </p:txBody>
      </p:sp>
      <p:pic>
        <p:nvPicPr>
          <p:cNvPr id="302" name="image68.png"/>
          <p:cNvPicPr/>
          <p:nvPr/>
        </p:nvPicPr>
        <p:blipFill>
          <a:blip r:embed="rId3">
            <a:extLst/>
          </a:blip>
          <a:stretch>
            <a:fillRect/>
          </a:stretch>
        </p:blipFill>
        <p:spPr>
          <a:xfrm>
            <a:off x="1775592" y="2754404"/>
            <a:ext cx="5592816" cy="3265582"/>
          </a:xfrm>
          <a:prstGeom prst="rect">
            <a:avLst/>
          </a:prstGeom>
          <a:ln w="12700">
            <a:miter lim="400000"/>
          </a:ln>
          <a:effectLst>
            <a:outerShdw blurRad="63500" rotWithShape="0">
              <a:srgbClr val="000000">
                <a:alpha val="39999"/>
              </a:srgbClr>
            </a:outerShdw>
          </a:effectLst>
        </p:spPr>
      </p:pic>
      <p:pic>
        <p:nvPicPr>
          <p:cNvPr id="303" name="image69.png"/>
          <p:cNvPicPr/>
          <p:nvPr/>
        </p:nvPicPr>
        <p:blipFill>
          <a:blip r:embed="rId4">
            <a:extLst/>
          </a:blip>
          <a:stretch>
            <a:fillRect/>
          </a:stretch>
        </p:blipFill>
        <p:spPr>
          <a:xfrm>
            <a:off x="1100000" y="1870122"/>
            <a:ext cx="7012514" cy="381163"/>
          </a:xfrm>
          <a:prstGeom prst="rect">
            <a:avLst/>
          </a:prstGeom>
          <a:ln w="12700">
            <a:miter lim="400000"/>
          </a:ln>
          <a:effectLst>
            <a:outerShdw blurRad="63500" rotWithShape="0">
              <a:srgbClr val="000000">
                <a:alpha val="39999"/>
              </a:srgbClr>
            </a:outerShdw>
          </a:effectLst>
        </p:spPr>
      </p:pic>
      <p:sp>
        <p:nvSpPr>
          <p:cNvPr id="304" name="Shape 304"/>
          <p:cNvSpPr/>
          <p:nvPr/>
        </p:nvSpPr>
        <p:spPr>
          <a:xfrm>
            <a:off x="4100079" y="1819322"/>
            <a:ext cx="1166083" cy="412732"/>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305" name="Shape 305"/>
          <p:cNvSpPr/>
          <p:nvPr/>
        </p:nvSpPr>
        <p:spPr>
          <a:xfrm>
            <a:off x="4683119" y="2147715"/>
            <a:ext cx="3" cy="770059"/>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Finding a Citation Style</a:t>
            </a:r>
          </a:p>
        </p:txBody>
      </p:sp>
      <p:pic>
        <p:nvPicPr>
          <p:cNvPr id="310" name="image70.png" descr="Screenshot 2014-04-22 12.16.23.png"/>
          <p:cNvPicPr/>
          <p:nvPr/>
        </p:nvPicPr>
        <p:blipFill>
          <a:blip r:embed="rId3">
            <a:extLst/>
          </a:blip>
          <a:srcRect t="2684"/>
          <a:stretch>
            <a:fillRect/>
          </a:stretch>
        </p:blipFill>
        <p:spPr>
          <a:xfrm>
            <a:off x="457200" y="1848421"/>
            <a:ext cx="4512937" cy="4256219"/>
          </a:xfrm>
          <a:prstGeom prst="rect">
            <a:avLst/>
          </a:prstGeom>
          <a:ln w="12700">
            <a:miter lim="400000"/>
          </a:ln>
          <a:effectLst>
            <a:outerShdw blurRad="63500" rotWithShape="0">
              <a:srgbClr val="000000">
                <a:alpha val="39999"/>
              </a:srgbClr>
            </a:outerShdw>
          </a:effectLst>
        </p:spPr>
      </p:pic>
      <p:pic>
        <p:nvPicPr>
          <p:cNvPr id="311" name="image71.png" descr="Screenshot 2014-04-22 12.16.46.png"/>
          <p:cNvPicPr/>
          <p:nvPr/>
        </p:nvPicPr>
        <p:blipFill>
          <a:blip r:embed="rId4">
            <a:extLst/>
          </a:blip>
          <a:srcRect t="3873"/>
          <a:stretch>
            <a:fillRect/>
          </a:stretch>
        </p:blipFill>
        <p:spPr>
          <a:xfrm>
            <a:off x="5162441" y="2439471"/>
            <a:ext cx="3842695" cy="2773253"/>
          </a:xfrm>
          <a:prstGeom prst="rect">
            <a:avLst/>
          </a:prstGeom>
          <a:ln w="12700">
            <a:miter lim="400000"/>
          </a:ln>
          <a:effectLst>
            <a:outerShdw blurRad="63500" rotWithShape="0">
              <a:srgbClr val="000000">
                <a:alpha val="39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5529532" y="2248584"/>
            <a:ext cx="2855343" cy="1362078"/>
          </a:xfrm>
          <a:prstGeom prst="rect">
            <a:avLst/>
          </a:prstGeom>
        </p:spPr>
        <p:txBody>
          <a:bodyPr>
            <a:normAutofit fontScale="90000"/>
          </a:bodyPr>
          <a:lstStyle/>
          <a:p>
            <a:pPr>
              <a:defRPr sz="1800">
                <a:solidFill>
                  <a:srgbClr val="000000"/>
                </a:solidFill>
              </a:defRPr>
            </a:pPr>
            <a:r>
              <a:rPr sz="4000" dirty="0" smtClean="0">
                <a:solidFill>
                  <a:srgbClr val="1E1E1E"/>
                </a:solidFill>
              </a:rPr>
              <a:t>Collaborate</a:t>
            </a:r>
            <a:r>
              <a:rPr lang="en-GB" sz="4000" dirty="0" smtClean="0">
                <a:solidFill>
                  <a:srgbClr val="1E1E1E"/>
                </a:solidFill>
              </a:rPr>
              <a:t/>
            </a:r>
            <a:br>
              <a:rPr lang="en-GB" sz="4000" dirty="0" smtClean="0">
                <a:solidFill>
                  <a:srgbClr val="1E1E1E"/>
                </a:solidFill>
              </a:rPr>
            </a:br>
            <a:r>
              <a:rPr lang="en-GB" sz="4000" dirty="0" smtClean="0">
                <a:solidFill>
                  <a:srgbClr val="1E1E1E"/>
                </a:solidFill>
              </a:rPr>
              <a:t/>
            </a:r>
            <a:br>
              <a:rPr lang="en-GB" sz="4000" dirty="0" smtClean="0">
                <a:solidFill>
                  <a:srgbClr val="1E1E1E"/>
                </a:solidFill>
              </a:rPr>
            </a:br>
            <a:r>
              <a:rPr lang="en-GB" sz="2200" dirty="0">
                <a:solidFill>
                  <a:srgbClr val="8F8F8F"/>
                </a:solidFill>
              </a:rPr>
              <a:t>Join and Create Groups to Share References</a:t>
            </a:r>
            <a:r>
              <a:rPr lang="en-GB" dirty="0">
                <a:solidFill>
                  <a:srgbClr val="8F8F8F"/>
                </a:solidFill>
              </a:rPr>
              <a:t/>
            </a:r>
            <a:br>
              <a:rPr lang="en-GB" dirty="0">
                <a:solidFill>
                  <a:srgbClr val="8F8F8F"/>
                </a:solidFill>
              </a:rPr>
            </a:br>
            <a:endParaRPr sz="4000" dirty="0">
              <a:solidFill>
                <a:srgbClr val="1E1E1E"/>
              </a:solidFill>
            </a:endParaRPr>
          </a:p>
        </p:txBody>
      </p:sp>
      <p:pic>
        <p:nvPicPr>
          <p:cNvPr id="317" name="image74.png"/>
          <p:cNvPicPr/>
          <p:nvPr/>
        </p:nvPicPr>
        <p:blipFill>
          <a:blip r:embed="rId3">
            <a:extLst/>
          </a:blip>
          <a:stretch>
            <a:fillRect/>
          </a:stretch>
        </p:blipFill>
        <p:spPr>
          <a:xfrm>
            <a:off x="457200" y="926162"/>
            <a:ext cx="4077073" cy="2304937"/>
          </a:xfrm>
          <a:prstGeom prst="rect">
            <a:avLst/>
          </a:prstGeom>
          <a:ln w="12700">
            <a:miter lim="400000"/>
          </a:ln>
        </p:spPr>
      </p:pic>
      <p:pic>
        <p:nvPicPr>
          <p:cNvPr id="5" name="image86.png"/>
          <p:cNvPicPr/>
          <p:nvPr/>
        </p:nvPicPr>
        <p:blipFill>
          <a:blip r:embed="rId4">
            <a:extLst/>
          </a:blip>
          <a:stretch>
            <a:fillRect/>
          </a:stretch>
        </p:blipFill>
        <p:spPr>
          <a:xfrm>
            <a:off x="1778770" y="4320963"/>
            <a:ext cx="1433931" cy="1873672"/>
          </a:xfrm>
          <a:prstGeom prst="rect">
            <a:avLst/>
          </a:prstGeom>
          <a:ln w="12700">
            <a:miter lim="400000"/>
          </a:ln>
        </p:spPr>
      </p:pic>
      <p:sp>
        <p:nvSpPr>
          <p:cNvPr id="6" name="Shape 361"/>
          <p:cNvSpPr txBox="1">
            <a:spLocks/>
          </p:cNvSpPr>
          <p:nvPr/>
        </p:nvSpPr>
        <p:spPr>
          <a:xfrm>
            <a:off x="5529532" y="4320963"/>
            <a:ext cx="3441940" cy="162263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fontScale="90000" lnSpcReduction="10000"/>
          </a:bodyPr>
          <a:lstStyle>
            <a:lvl1pPr defTabSz="457200">
              <a:defRPr sz="4000">
                <a:solidFill>
                  <a:srgbClr val="1E1E1E"/>
                </a:solidFill>
                <a:latin typeface="+mj-lt"/>
                <a:ea typeface="+mj-ea"/>
                <a:cs typeface="+mj-cs"/>
                <a:sym typeface="Helvetica Neue"/>
              </a:defRPr>
            </a:lvl1pPr>
            <a:lvl2pPr defTabSz="457200">
              <a:defRPr sz="4000">
                <a:solidFill>
                  <a:srgbClr val="1E1E1E"/>
                </a:solidFill>
                <a:latin typeface="+mj-lt"/>
                <a:ea typeface="+mj-ea"/>
                <a:cs typeface="+mj-cs"/>
                <a:sym typeface="Helvetica Neue"/>
              </a:defRPr>
            </a:lvl2pPr>
            <a:lvl3pPr defTabSz="457200">
              <a:defRPr sz="4000">
                <a:solidFill>
                  <a:srgbClr val="1E1E1E"/>
                </a:solidFill>
                <a:latin typeface="+mj-lt"/>
                <a:ea typeface="+mj-ea"/>
                <a:cs typeface="+mj-cs"/>
                <a:sym typeface="Helvetica Neue"/>
              </a:defRPr>
            </a:lvl3pPr>
            <a:lvl4pPr defTabSz="457200">
              <a:defRPr sz="4000">
                <a:solidFill>
                  <a:srgbClr val="1E1E1E"/>
                </a:solidFill>
                <a:latin typeface="+mj-lt"/>
                <a:ea typeface="+mj-ea"/>
                <a:cs typeface="+mj-cs"/>
                <a:sym typeface="Helvetica Neue"/>
              </a:defRPr>
            </a:lvl4pPr>
            <a:lvl5pPr defTabSz="457200">
              <a:defRPr sz="4000">
                <a:solidFill>
                  <a:srgbClr val="1E1E1E"/>
                </a:solidFill>
                <a:latin typeface="+mj-lt"/>
                <a:ea typeface="+mj-ea"/>
                <a:cs typeface="+mj-cs"/>
                <a:sym typeface="Helvetica Neue"/>
              </a:defRPr>
            </a:lvl5pPr>
            <a:lvl6pPr defTabSz="457200">
              <a:defRPr sz="4000">
                <a:solidFill>
                  <a:srgbClr val="1E1E1E"/>
                </a:solidFill>
                <a:latin typeface="+mj-lt"/>
                <a:ea typeface="+mj-ea"/>
                <a:cs typeface="+mj-cs"/>
                <a:sym typeface="Helvetica Neue"/>
              </a:defRPr>
            </a:lvl6pPr>
            <a:lvl7pPr defTabSz="457200">
              <a:defRPr sz="4000">
                <a:solidFill>
                  <a:srgbClr val="1E1E1E"/>
                </a:solidFill>
                <a:latin typeface="+mj-lt"/>
                <a:ea typeface="+mj-ea"/>
                <a:cs typeface="+mj-cs"/>
                <a:sym typeface="Helvetica Neue"/>
              </a:defRPr>
            </a:lvl7pPr>
            <a:lvl8pPr defTabSz="457200">
              <a:defRPr sz="4000">
                <a:solidFill>
                  <a:srgbClr val="1E1E1E"/>
                </a:solidFill>
                <a:latin typeface="+mj-lt"/>
                <a:ea typeface="+mj-ea"/>
                <a:cs typeface="+mj-cs"/>
                <a:sym typeface="Helvetica Neue"/>
              </a:defRPr>
            </a:lvl8pPr>
            <a:lvl9pPr defTabSz="457200">
              <a:defRPr sz="4000">
                <a:solidFill>
                  <a:srgbClr val="1E1E1E"/>
                </a:solidFill>
                <a:latin typeface="+mj-lt"/>
                <a:ea typeface="+mj-ea"/>
                <a:cs typeface="+mj-cs"/>
                <a:sym typeface="Helvetica Neue"/>
              </a:defRPr>
            </a:lvl9pPr>
          </a:lstStyle>
          <a:p>
            <a:pPr>
              <a:defRPr sz="1800">
                <a:solidFill>
                  <a:srgbClr val="000000"/>
                </a:solidFill>
              </a:defRPr>
            </a:pPr>
            <a:r>
              <a:rPr lang="en-GB" sz="3700" dirty="0"/>
              <a:t>Discover</a:t>
            </a:r>
            <a:r>
              <a:rPr lang="en-GB" dirty="0" smtClean="0"/>
              <a:t/>
            </a:r>
            <a:br>
              <a:rPr lang="en-GB" dirty="0" smtClean="0"/>
            </a:br>
            <a:r>
              <a:rPr lang="en-GB" sz="1800" dirty="0" smtClean="0">
                <a:solidFill>
                  <a:srgbClr val="000000"/>
                </a:solidFill>
              </a:rPr>
              <a:t/>
            </a:r>
            <a:br>
              <a:rPr lang="en-GB" sz="1800" dirty="0" smtClean="0">
                <a:solidFill>
                  <a:srgbClr val="000000"/>
                </a:solidFill>
              </a:rPr>
            </a:br>
            <a:r>
              <a:rPr lang="en-GB" sz="2100" dirty="0">
                <a:solidFill>
                  <a:srgbClr val="8F8F8F"/>
                </a:solidFill>
              </a:rPr>
              <a:t>New Research, Recommendations, and Impact</a:t>
            </a:r>
            <a:br>
              <a:rPr lang="en-GB" sz="2100" dirty="0">
                <a:solidFill>
                  <a:srgbClr val="8F8F8F"/>
                </a:solidFill>
              </a:rPr>
            </a:br>
            <a:endParaRPr lang="en-GB" sz="2100" dirty="0">
              <a:solidFill>
                <a:srgbClr val="8F8F8F"/>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25</a:t>
            </a:fld>
            <a:endParaRPr sz="900">
              <a:solidFill>
                <a:srgbClr val="8F8F8F"/>
              </a:solidFill>
            </a:endParaRPr>
          </a:p>
        </p:txBody>
      </p:sp>
      <p:sp>
        <p:nvSpPr>
          <p:cNvPr id="413" name="Shape 413"/>
          <p:cNvSpPr>
            <a:spLocks noGrp="1"/>
          </p:cNvSpPr>
          <p:nvPr>
            <p:ph type="title"/>
          </p:nvPr>
        </p:nvSpPr>
        <p:spPr>
          <a:xfrm>
            <a:off x="457200" y="274638"/>
            <a:ext cx="8229600" cy="1143001"/>
          </a:xfrm>
          <a:prstGeom prst="rect">
            <a:avLst/>
          </a:prstGeom>
        </p:spPr>
        <p:txBody>
          <a:bodyPr lIns="0" tIns="0" rIns="0" bIns="0"/>
          <a:lstStyle>
            <a:lvl1pPr>
              <a:defRPr sz="4000">
                <a:solidFill>
                  <a:srgbClr val="1E1E1D"/>
                </a:solidFill>
              </a:defRPr>
            </a:lvl1pPr>
          </a:lstStyle>
          <a:p>
            <a:pPr lvl="0">
              <a:defRPr sz="1800">
                <a:solidFill>
                  <a:srgbClr val="000000"/>
                </a:solidFill>
              </a:defRPr>
            </a:pPr>
            <a:r>
              <a:rPr sz="4000">
                <a:solidFill>
                  <a:srgbClr val="1E1E1D"/>
                </a:solidFill>
              </a:rPr>
              <a:t>Resources</a:t>
            </a:r>
          </a:p>
        </p:txBody>
      </p:sp>
      <p:sp>
        <p:nvSpPr>
          <p:cNvPr id="414" name="Shape 414"/>
          <p:cNvSpPr>
            <a:spLocks noGrp="1"/>
          </p:cNvSpPr>
          <p:nvPr>
            <p:ph type="body" idx="1"/>
          </p:nvPr>
        </p:nvSpPr>
        <p:spPr>
          <a:xfrm>
            <a:off x="457200" y="5609590"/>
            <a:ext cx="8229600" cy="587774"/>
          </a:xfrm>
          <a:prstGeom prst="rect">
            <a:avLst/>
          </a:prstGeom>
        </p:spPr>
        <p:txBody>
          <a:bodyPr lIns="0" tIns="0" rIns="0" bIns="0">
            <a:normAutofit/>
          </a:bodyPr>
          <a:lstStyle>
            <a:lvl1pPr algn="ctr">
              <a:spcBef>
                <a:spcPts val="600"/>
              </a:spcBef>
              <a:defRPr sz="2700">
                <a:solidFill>
                  <a:srgbClr val="000000"/>
                </a:solidFill>
                <a:hlinkClick r:id="rId3"/>
              </a:defRPr>
            </a:lvl1pPr>
          </a:lstStyle>
          <a:p>
            <a:pPr lvl="0">
              <a:defRPr sz="1800"/>
            </a:pPr>
            <a:r>
              <a:rPr lang="en-GB" sz="2800" dirty="0"/>
              <a:t>https://www.mendeley.com/guides/</a:t>
            </a:r>
            <a:endParaRPr sz="2800" dirty="0">
              <a:hlinkClick r:id="rId3"/>
            </a:endParaRPr>
          </a:p>
        </p:txBody>
      </p:sp>
      <p:pic>
        <p:nvPicPr>
          <p:cNvPr id="3" name="Picture 2"/>
          <p:cNvPicPr>
            <a:picLocks noChangeAspect="1"/>
          </p:cNvPicPr>
          <p:nvPr/>
        </p:nvPicPr>
        <p:blipFill>
          <a:blip r:embed="rId4"/>
          <a:stretch>
            <a:fillRect/>
          </a:stretch>
        </p:blipFill>
        <p:spPr>
          <a:xfrm>
            <a:off x="639170" y="1498346"/>
            <a:ext cx="8194279" cy="3835620"/>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000">
                <a:solidFill>
                  <a:srgbClr val="8F8F8F"/>
                </a:solidFill>
              </a:rPr>
              <a:t>26</a:t>
            </a:fld>
            <a:endParaRPr sz="1000">
              <a:solidFill>
                <a:srgbClr val="8F8F8F"/>
              </a:solidFill>
            </a:endParaRPr>
          </a:p>
        </p:txBody>
      </p:sp>
      <p:sp>
        <p:nvSpPr>
          <p:cNvPr id="429" name="Shape 429"/>
          <p:cNvSpPr>
            <a:spLocks noGrp="1"/>
          </p:cNvSpPr>
          <p:nvPr>
            <p:ph type="title"/>
          </p:nvPr>
        </p:nvSpPr>
        <p:spPr>
          <a:xfrm>
            <a:off x="457200" y="1587820"/>
            <a:ext cx="8229600" cy="2465921"/>
          </a:xfrm>
          <a:prstGeom prst="rect">
            <a:avLst/>
          </a:prstGeom>
        </p:spPr>
        <p:txBody>
          <a:bodyPr lIns="0" tIns="0" rIns="0" bIns="0"/>
          <a:lstStyle/>
          <a:p>
            <a:pPr lvl="0">
              <a:defRPr sz="1800">
                <a:solidFill>
                  <a:srgbClr val="000000"/>
                </a:solidFill>
              </a:defRPr>
            </a:pPr>
            <a:endParaRPr sz="4000" dirty="0">
              <a:solidFill>
                <a:srgbClr val="1E1E1E"/>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8.png"/>
          <p:cNvPicPr/>
          <p:nvPr/>
        </p:nvPicPr>
        <p:blipFill>
          <a:blip r:embed="rId3">
            <a:extLst/>
          </a:blip>
          <a:stretch>
            <a:fillRect/>
          </a:stretch>
        </p:blipFill>
        <p:spPr>
          <a:xfrm>
            <a:off x="3960929" y="1873131"/>
            <a:ext cx="1417157" cy="909963"/>
          </a:xfrm>
          <a:prstGeom prst="rect">
            <a:avLst/>
          </a:prstGeom>
          <a:ln w="12700">
            <a:miter lim="400000"/>
          </a:ln>
        </p:spPr>
      </p:pic>
      <p:sp>
        <p:nvSpPr>
          <p:cNvPr id="73" name="Shape 73"/>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3</a:t>
            </a:fld>
            <a:endParaRPr sz="900">
              <a:solidFill>
                <a:srgbClr val="8F8F8F"/>
              </a:solidFill>
            </a:endParaRPr>
          </a:p>
        </p:txBody>
      </p:sp>
      <p:sp>
        <p:nvSpPr>
          <p:cNvPr id="74" name="Shape 74"/>
          <p:cNvSpPr/>
          <p:nvPr/>
        </p:nvSpPr>
        <p:spPr>
          <a:xfrm>
            <a:off x="420441" y="891074"/>
            <a:ext cx="7981606" cy="4091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20000"/>
              </a:lnSpc>
              <a:defRPr sz="2700" b="1">
                <a:solidFill>
                  <a:srgbClr val="1E1E1E"/>
                </a:solidFill>
                <a:latin typeface="+mj-lt"/>
                <a:ea typeface="+mj-ea"/>
                <a:cs typeface="+mj-cs"/>
                <a:sym typeface="Helvetica Neue"/>
              </a:defRPr>
            </a:lvl1pPr>
          </a:lstStyle>
          <a:p>
            <a:pPr lvl="0">
              <a:defRPr sz="1800" b="0">
                <a:solidFill>
                  <a:srgbClr val="000000"/>
                </a:solidFill>
              </a:defRPr>
            </a:pPr>
            <a:r>
              <a:rPr sz="2700" b="1">
                <a:solidFill>
                  <a:srgbClr val="1E1E1E"/>
                </a:solidFill>
              </a:rPr>
              <a:t>How does Mendeley Help?</a:t>
            </a:r>
          </a:p>
        </p:txBody>
      </p:sp>
      <p:grpSp>
        <p:nvGrpSpPr>
          <p:cNvPr id="79" name="Group 79"/>
          <p:cNvGrpSpPr/>
          <p:nvPr/>
        </p:nvGrpSpPr>
        <p:grpSpPr>
          <a:xfrm>
            <a:off x="666666" y="2184499"/>
            <a:ext cx="2027365" cy="1501274"/>
            <a:chOff x="0" y="0"/>
            <a:chExt cx="2027363" cy="1501272"/>
          </a:xfrm>
        </p:grpSpPr>
        <p:pic>
          <p:nvPicPr>
            <p:cNvPr id="75" name="image9.png"/>
            <p:cNvPicPr/>
            <p:nvPr/>
          </p:nvPicPr>
          <p:blipFill>
            <a:blip r:embed="rId4">
              <a:extLst/>
            </a:blip>
            <a:stretch>
              <a:fillRect/>
            </a:stretch>
          </p:blipFill>
          <p:spPr>
            <a:xfrm>
              <a:off x="838200" y="0"/>
              <a:ext cx="757362" cy="949097"/>
            </a:xfrm>
            <a:prstGeom prst="rect">
              <a:avLst/>
            </a:prstGeom>
            <a:ln w="12700" cap="flat">
              <a:noFill/>
              <a:miter lim="400000"/>
            </a:ln>
            <a:effectLst/>
          </p:spPr>
        </p:pic>
        <p:pic>
          <p:nvPicPr>
            <p:cNvPr id="76" name="image9.png"/>
            <p:cNvPicPr/>
            <p:nvPr/>
          </p:nvPicPr>
          <p:blipFill>
            <a:blip r:embed="rId4">
              <a:extLst/>
            </a:blip>
            <a:stretch>
              <a:fillRect/>
            </a:stretch>
          </p:blipFill>
          <p:spPr>
            <a:xfrm>
              <a:off x="1270001" y="385960"/>
              <a:ext cx="757362" cy="949098"/>
            </a:xfrm>
            <a:prstGeom prst="rect">
              <a:avLst/>
            </a:prstGeom>
            <a:ln w="12700" cap="flat">
              <a:noFill/>
              <a:miter lim="400000"/>
            </a:ln>
            <a:effectLst>
              <a:outerShdw blurRad="38100" dist="23000" dir="5400000" rotWithShape="0">
                <a:srgbClr val="000000">
                  <a:alpha val="35000"/>
                </a:srgbClr>
              </a:outerShdw>
            </a:effectLst>
          </p:spPr>
        </p:pic>
        <p:pic>
          <p:nvPicPr>
            <p:cNvPr id="77" name="image9.png"/>
            <p:cNvPicPr/>
            <p:nvPr/>
          </p:nvPicPr>
          <p:blipFill>
            <a:blip r:embed="rId4">
              <a:extLst/>
            </a:blip>
            <a:stretch>
              <a:fillRect/>
            </a:stretch>
          </p:blipFill>
          <p:spPr>
            <a:xfrm>
              <a:off x="-1" y="166214"/>
              <a:ext cx="757361" cy="949098"/>
            </a:xfrm>
            <a:prstGeom prst="rect">
              <a:avLst/>
            </a:prstGeom>
            <a:ln w="12700" cap="flat">
              <a:noFill/>
              <a:miter lim="400000"/>
            </a:ln>
            <a:effectLst/>
          </p:spPr>
        </p:pic>
        <p:pic>
          <p:nvPicPr>
            <p:cNvPr id="78" name="image9.png"/>
            <p:cNvPicPr/>
            <p:nvPr/>
          </p:nvPicPr>
          <p:blipFill>
            <a:blip r:embed="rId4">
              <a:extLst/>
            </a:blip>
            <a:stretch>
              <a:fillRect/>
            </a:stretch>
          </p:blipFill>
          <p:spPr>
            <a:xfrm>
              <a:off x="431799" y="552174"/>
              <a:ext cx="757363" cy="949099"/>
            </a:xfrm>
            <a:prstGeom prst="rect">
              <a:avLst/>
            </a:prstGeom>
            <a:ln w="12700" cap="flat">
              <a:noFill/>
              <a:miter lim="400000"/>
            </a:ln>
            <a:effectLst>
              <a:outerShdw blurRad="38100" dist="23000" dir="5400000" rotWithShape="0">
                <a:srgbClr val="000000">
                  <a:alpha val="35000"/>
                </a:srgbClr>
              </a:outerShdw>
            </a:effectLst>
          </p:spPr>
        </p:pic>
      </p:grpSp>
      <p:sp>
        <p:nvSpPr>
          <p:cNvPr id="80" name="Shape 80"/>
          <p:cNvSpPr/>
          <p:nvPr/>
        </p:nvSpPr>
        <p:spPr>
          <a:xfrm>
            <a:off x="2626174" y="3087981"/>
            <a:ext cx="1354295"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pic>
        <p:nvPicPr>
          <p:cNvPr id="81" name="image10.png"/>
          <p:cNvPicPr/>
          <p:nvPr/>
        </p:nvPicPr>
        <p:blipFill>
          <a:blip r:embed="rId5">
            <a:extLst/>
          </a:blip>
          <a:stretch>
            <a:fillRect/>
          </a:stretch>
        </p:blipFill>
        <p:spPr>
          <a:xfrm>
            <a:off x="4014770" y="2707844"/>
            <a:ext cx="1330867" cy="2621802"/>
          </a:xfrm>
          <a:prstGeom prst="rect">
            <a:avLst/>
          </a:prstGeom>
          <a:ln w="12700">
            <a:miter lim="400000"/>
          </a:ln>
        </p:spPr>
      </p:pic>
      <p:pic>
        <p:nvPicPr>
          <p:cNvPr id="82" name="image11.png"/>
          <p:cNvPicPr/>
          <p:nvPr/>
        </p:nvPicPr>
        <p:blipFill>
          <a:blip r:embed="rId6">
            <a:extLst/>
          </a:blip>
          <a:stretch>
            <a:fillRect/>
          </a:stretch>
        </p:blipFill>
        <p:spPr>
          <a:xfrm>
            <a:off x="6312320" y="3003773"/>
            <a:ext cx="2208960" cy="1281198"/>
          </a:xfrm>
          <a:prstGeom prst="rect">
            <a:avLst/>
          </a:prstGeom>
          <a:ln w="12700">
            <a:miter lim="400000"/>
          </a:ln>
        </p:spPr>
      </p:pic>
      <p:grpSp>
        <p:nvGrpSpPr>
          <p:cNvPr id="85" name="Group 85"/>
          <p:cNvGrpSpPr/>
          <p:nvPr/>
        </p:nvGrpSpPr>
        <p:grpSpPr>
          <a:xfrm>
            <a:off x="6389531" y="1214008"/>
            <a:ext cx="2054540" cy="1541066"/>
            <a:chOff x="0" y="-1"/>
            <a:chExt cx="2054538" cy="1541064"/>
          </a:xfrm>
        </p:grpSpPr>
        <p:pic>
          <p:nvPicPr>
            <p:cNvPr id="83" name="image12.png"/>
            <p:cNvPicPr/>
            <p:nvPr/>
          </p:nvPicPr>
          <p:blipFill>
            <a:blip r:embed="rId7">
              <a:extLst/>
            </a:blip>
            <a:stretch>
              <a:fillRect/>
            </a:stretch>
          </p:blipFill>
          <p:spPr>
            <a:xfrm>
              <a:off x="226898" y="-2"/>
              <a:ext cx="1827641" cy="1414595"/>
            </a:xfrm>
            <a:prstGeom prst="rect">
              <a:avLst/>
            </a:prstGeom>
            <a:ln w="12700" cap="flat">
              <a:noFill/>
              <a:miter lim="400000"/>
            </a:ln>
            <a:effectLst/>
          </p:spPr>
        </p:pic>
        <p:pic>
          <p:nvPicPr>
            <p:cNvPr id="84" name="image13.png"/>
            <p:cNvPicPr/>
            <p:nvPr/>
          </p:nvPicPr>
          <p:blipFill>
            <a:blip r:embed="rId8">
              <a:extLst/>
            </a:blip>
            <a:stretch>
              <a:fillRect/>
            </a:stretch>
          </p:blipFill>
          <p:spPr>
            <a:xfrm>
              <a:off x="-1" y="481031"/>
              <a:ext cx="581638" cy="1060033"/>
            </a:xfrm>
            <a:prstGeom prst="rect">
              <a:avLst/>
            </a:prstGeom>
            <a:ln w="12700" cap="flat">
              <a:noFill/>
              <a:miter lim="400000"/>
            </a:ln>
            <a:effectLst/>
          </p:spPr>
        </p:pic>
      </p:grpSp>
      <p:pic>
        <p:nvPicPr>
          <p:cNvPr id="86" name="image14.png"/>
          <p:cNvPicPr/>
          <p:nvPr/>
        </p:nvPicPr>
        <p:blipFill>
          <a:blip r:embed="rId9">
            <a:extLst/>
          </a:blip>
          <a:stretch>
            <a:fillRect/>
          </a:stretch>
        </p:blipFill>
        <p:spPr>
          <a:xfrm>
            <a:off x="6708223" y="4566499"/>
            <a:ext cx="1417157" cy="1477295"/>
          </a:xfrm>
          <a:prstGeom prst="rect">
            <a:avLst/>
          </a:prstGeom>
          <a:ln w="12700">
            <a:miter lim="400000"/>
          </a:ln>
        </p:spPr>
      </p:pic>
      <p:sp>
        <p:nvSpPr>
          <p:cNvPr id="87" name="Shape 87"/>
          <p:cNvSpPr/>
          <p:nvPr/>
        </p:nvSpPr>
        <p:spPr>
          <a:xfrm>
            <a:off x="5273578" y="2292971"/>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88" name="Shape 88"/>
          <p:cNvSpPr/>
          <p:nvPr/>
        </p:nvSpPr>
        <p:spPr>
          <a:xfrm>
            <a:off x="5273578" y="3647182"/>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89" name="Shape 89"/>
          <p:cNvSpPr/>
          <p:nvPr/>
        </p:nvSpPr>
        <p:spPr>
          <a:xfrm>
            <a:off x="5273578" y="5110069"/>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90" name="Shape 90"/>
          <p:cNvSpPr/>
          <p:nvPr/>
        </p:nvSpPr>
        <p:spPr>
          <a:xfrm>
            <a:off x="2626174" y="4858541"/>
            <a:ext cx="1354295"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grpSp>
        <p:nvGrpSpPr>
          <p:cNvPr id="93" name="Group 93"/>
          <p:cNvGrpSpPr/>
          <p:nvPr/>
        </p:nvGrpSpPr>
        <p:grpSpPr>
          <a:xfrm>
            <a:off x="941733" y="4139472"/>
            <a:ext cx="1477234" cy="1517666"/>
            <a:chOff x="0" y="0"/>
            <a:chExt cx="1477232" cy="1517664"/>
          </a:xfrm>
        </p:grpSpPr>
        <p:pic>
          <p:nvPicPr>
            <p:cNvPr id="91" name="image15.png"/>
            <p:cNvPicPr/>
            <p:nvPr/>
          </p:nvPicPr>
          <p:blipFill>
            <a:blip r:embed="rId10">
              <a:extLst/>
            </a:blip>
            <a:stretch>
              <a:fillRect/>
            </a:stretch>
          </p:blipFill>
          <p:spPr>
            <a:xfrm>
              <a:off x="19446" y="-1"/>
              <a:ext cx="1438420" cy="745403"/>
            </a:xfrm>
            <a:prstGeom prst="rect">
              <a:avLst/>
            </a:prstGeom>
            <a:ln w="12700" cap="flat">
              <a:noFill/>
              <a:miter lim="400000"/>
            </a:ln>
            <a:effectLst/>
          </p:spPr>
        </p:pic>
        <p:pic>
          <p:nvPicPr>
            <p:cNvPr id="92" name="image16.png"/>
            <p:cNvPicPr/>
            <p:nvPr/>
          </p:nvPicPr>
          <p:blipFill>
            <a:blip r:embed="rId11">
              <a:extLst/>
            </a:blip>
            <a:stretch>
              <a:fillRect/>
            </a:stretch>
          </p:blipFill>
          <p:spPr>
            <a:xfrm>
              <a:off x="0" y="772262"/>
              <a:ext cx="1477234" cy="745403"/>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4</a:t>
            </a:fld>
            <a:endParaRPr sz="900">
              <a:solidFill>
                <a:srgbClr val="8F8F8F"/>
              </a:solidFill>
            </a:endParaRPr>
          </a:p>
        </p:txBody>
      </p:sp>
      <p:sp>
        <p:nvSpPr>
          <p:cNvPr id="104" name="Shape 104"/>
          <p:cNvSpPr/>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defRPr sz="4000">
                <a:solidFill>
                  <a:srgbClr val="1E1E1D"/>
                </a:solidFill>
                <a:latin typeface="+mj-lt"/>
                <a:ea typeface="+mj-ea"/>
                <a:cs typeface="+mj-cs"/>
                <a:sym typeface="Helvetica Neue"/>
              </a:defRPr>
            </a:lvl1pPr>
          </a:lstStyle>
          <a:p>
            <a:pPr lvl="0">
              <a:defRPr sz="1800">
                <a:solidFill>
                  <a:srgbClr val="000000"/>
                </a:solidFill>
              </a:defRPr>
            </a:pPr>
            <a:r>
              <a:rPr sz="4000">
                <a:solidFill>
                  <a:srgbClr val="1E1E1D"/>
                </a:solidFill>
              </a:rPr>
              <a:t>Getting started</a:t>
            </a:r>
          </a:p>
        </p:txBody>
      </p:sp>
      <p:pic>
        <p:nvPicPr>
          <p:cNvPr id="105" name="image18.png"/>
          <p:cNvPicPr/>
          <p:nvPr/>
        </p:nvPicPr>
        <p:blipFill>
          <a:blip r:embed="rId3">
            <a:extLst/>
          </a:blip>
          <a:stretch>
            <a:fillRect/>
          </a:stretch>
        </p:blipFill>
        <p:spPr>
          <a:xfrm>
            <a:off x="1541465" y="1932721"/>
            <a:ext cx="6061070" cy="373792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Mendeley Desktop</a:t>
            </a:r>
          </a:p>
        </p:txBody>
      </p:sp>
      <p:pic>
        <p:nvPicPr>
          <p:cNvPr id="110" name="image19.png"/>
          <p:cNvPicPr/>
          <p:nvPr/>
        </p:nvPicPr>
        <p:blipFill>
          <a:blip r:embed="rId3">
            <a:extLst/>
          </a:blip>
          <a:stretch>
            <a:fillRect/>
          </a:stretch>
        </p:blipFill>
        <p:spPr>
          <a:xfrm>
            <a:off x="854723" y="1806219"/>
            <a:ext cx="7502939" cy="4157880"/>
          </a:xfrm>
          <a:prstGeom prst="rect">
            <a:avLst/>
          </a:prstGeom>
          <a:ln w="12700">
            <a:miter lim="400000"/>
          </a:ln>
          <a:effectLst>
            <a:outerShdw blurRad="63500" rotWithShape="0">
              <a:srgbClr val="000000">
                <a:alpha val="39999"/>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457200" y="274638"/>
            <a:ext cx="8229600" cy="1143001"/>
          </a:xfrm>
          <a:prstGeom prst="rect">
            <a:avLst/>
          </a:prstGeom>
        </p:spPr>
        <p:txBody>
          <a:bodyPr lIns="0" tIns="0" rIns="0" bIns="0"/>
          <a:lstStyle>
            <a:lvl1pPr>
              <a:defRPr>
                <a:solidFill>
                  <a:srgbClr val="1E1E1D"/>
                </a:solidFill>
              </a:defRPr>
            </a:lvl1pPr>
          </a:lstStyle>
          <a:p>
            <a:pPr lvl="0">
              <a:defRPr sz="1800">
                <a:solidFill>
                  <a:srgbClr val="000000"/>
                </a:solidFill>
              </a:defRPr>
            </a:pPr>
            <a:r>
              <a:rPr sz="4000">
                <a:solidFill>
                  <a:srgbClr val="1E1E1D"/>
                </a:solidFill>
              </a:rPr>
              <a:t>Mendeley Web</a:t>
            </a:r>
          </a:p>
        </p:txBody>
      </p:sp>
      <p:pic>
        <p:nvPicPr>
          <p:cNvPr id="115" name="image20.png"/>
          <p:cNvPicPr/>
          <p:nvPr/>
        </p:nvPicPr>
        <p:blipFill>
          <a:blip r:embed="rId3">
            <a:extLst/>
          </a:blip>
          <a:stretch>
            <a:fillRect/>
          </a:stretch>
        </p:blipFill>
        <p:spPr>
          <a:xfrm>
            <a:off x="332546" y="1704879"/>
            <a:ext cx="8547294" cy="4114602"/>
          </a:xfrm>
          <a:prstGeom prst="rect">
            <a:avLst/>
          </a:prstGeom>
          <a:ln w="12700">
            <a:miter lim="400000"/>
          </a:ln>
          <a:effectLst>
            <a:outerShdw blurRad="63500" rotWithShape="0">
              <a:srgbClr val="000000">
                <a:alpha val="39999"/>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457200" y="3231099"/>
            <a:ext cx="8229600" cy="1362078"/>
          </a:xfrm>
          <a:prstGeom prst="rect">
            <a:avLst/>
          </a:prstGeom>
        </p:spPr>
        <p:txBody>
          <a:bodyPr/>
          <a:lstStyle/>
          <a:p>
            <a:pPr lvl="0">
              <a:defRPr sz="1800">
                <a:solidFill>
                  <a:srgbClr val="000000"/>
                </a:solidFill>
              </a:defRPr>
            </a:pPr>
            <a:r>
              <a:rPr sz="4000">
                <a:solidFill>
                  <a:srgbClr val="1E1E1E"/>
                </a:solidFill>
              </a:rPr>
              <a:t>Organize</a:t>
            </a:r>
          </a:p>
        </p:txBody>
      </p:sp>
      <p:sp>
        <p:nvSpPr>
          <p:cNvPr id="120" name="Shape 120"/>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sz="2700">
                <a:solidFill>
                  <a:srgbClr val="8F8F8F"/>
                </a:solidFill>
              </a:rPr>
              <a:t>Setting Up A Library</a:t>
            </a:r>
          </a:p>
        </p:txBody>
      </p:sp>
      <p:pic>
        <p:nvPicPr>
          <p:cNvPr id="121" name="image25.png"/>
          <p:cNvPicPr/>
          <p:nvPr/>
        </p:nvPicPr>
        <p:blipFill>
          <a:blip r:embed="rId3">
            <a:extLst/>
          </a:blip>
          <a:stretch>
            <a:fillRect/>
          </a:stretch>
        </p:blipFill>
        <p:spPr>
          <a:xfrm>
            <a:off x="4191603" y="1921122"/>
            <a:ext cx="4292123" cy="301575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References and Documents</a:t>
            </a:r>
          </a:p>
        </p:txBody>
      </p:sp>
      <p:grpSp>
        <p:nvGrpSpPr>
          <p:cNvPr id="131" name="Group 131"/>
          <p:cNvGrpSpPr/>
          <p:nvPr/>
        </p:nvGrpSpPr>
        <p:grpSpPr>
          <a:xfrm>
            <a:off x="2048558" y="2308486"/>
            <a:ext cx="5115271" cy="2757242"/>
            <a:chOff x="-1" y="-1"/>
            <a:chExt cx="5115269" cy="2757240"/>
          </a:xfrm>
        </p:grpSpPr>
        <p:grpSp>
          <p:nvGrpSpPr>
            <p:cNvPr id="129" name="Group 129"/>
            <p:cNvGrpSpPr/>
            <p:nvPr/>
          </p:nvGrpSpPr>
          <p:grpSpPr>
            <a:xfrm>
              <a:off x="-2" y="-2"/>
              <a:ext cx="5115271" cy="1143005"/>
              <a:chOff x="0" y="0"/>
              <a:chExt cx="5115269" cy="1143003"/>
            </a:xfrm>
          </p:grpSpPr>
          <p:pic>
            <p:nvPicPr>
              <p:cNvPr id="126" name="image26.png"/>
              <p:cNvPicPr/>
              <p:nvPr/>
            </p:nvPicPr>
            <p:blipFill>
              <a:blip r:embed="rId3">
                <a:extLst/>
              </a:blip>
              <a:stretch>
                <a:fillRect/>
              </a:stretch>
            </p:blipFill>
            <p:spPr>
              <a:xfrm>
                <a:off x="4172871" y="44127"/>
                <a:ext cx="942398" cy="1054749"/>
              </a:xfrm>
              <a:prstGeom prst="rect">
                <a:avLst/>
              </a:prstGeom>
              <a:ln w="12700" cap="flat">
                <a:noFill/>
                <a:miter lim="400000"/>
              </a:ln>
              <a:effectLst/>
            </p:spPr>
          </p:pic>
          <p:sp>
            <p:nvSpPr>
              <p:cNvPr id="127" name="Shape 127"/>
              <p:cNvSpPr/>
              <p:nvPr/>
            </p:nvSpPr>
            <p:spPr>
              <a:xfrm>
                <a:off x="903585" y="571501"/>
                <a:ext cx="3081160" cy="2"/>
              </a:xfrm>
              <a:prstGeom prst="line">
                <a:avLst/>
              </a:prstGeom>
              <a:noFill/>
              <a:ln w="88900" cap="rnd">
                <a:solidFill>
                  <a:srgbClr val="AF171F"/>
                </a:solidFill>
                <a:custDash>
                  <a:ds d="100000" sp="200000"/>
                </a:custDash>
                <a:round/>
                <a:tailEnd type="triangle" w="med" len="med"/>
              </a:ln>
              <a:effectLst>
                <a:outerShdw blurRad="38100" dist="20000" dir="5400000" rotWithShape="0">
                  <a:srgbClr val="000000">
                    <a:alpha val="38000"/>
                  </a:srgbClr>
                </a:outerShdw>
              </a:effectLst>
            </p:spPr>
            <p:txBody>
              <a:bodyPr wrap="square" lIns="0" tIns="0" rIns="0" bIns="0" numCol="1" anchor="t">
                <a:noAutofit/>
              </a:bodyPr>
              <a:lstStyle/>
              <a:p>
                <a:pPr lvl="0">
                  <a:defRPr sz="1200">
                    <a:solidFill>
                      <a:srgbClr val="000000"/>
                    </a:solidFill>
                  </a:defRPr>
                </a:pPr>
                <a:endParaRPr/>
              </a:p>
            </p:txBody>
          </p:sp>
          <p:pic>
            <p:nvPicPr>
              <p:cNvPr id="128" name="image9.png"/>
              <p:cNvPicPr/>
              <p:nvPr/>
            </p:nvPicPr>
            <p:blipFill>
              <a:blip r:embed="rId4">
                <a:extLst/>
              </a:blip>
              <a:stretch>
                <a:fillRect/>
              </a:stretch>
            </p:blipFill>
            <p:spPr>
              <a:xfrm>
                <a:off x="-1" y="-1"/>
                <a:ext cx="912094" cy="1143005"/>
              </a:xfrm>
              <a:prstGeom prst="rect">
                <a:avLst/>
              </a:prstGeom>
              <a:ln w="12700" cap="flat">
                <a:noFill/>
                <a:miter lim="400000"/>
              </a:ln>
              <a:effectLst/>
            </p:spPr>
          </p:pic>
        </p:grpSp>
        <p:pic>
          <p:nvPicPr>
            <p:cNvPr id="130" name="image26.png"/>
            <p:cNvPicPr/>
            <p:nvPr/>
          </p:nvPicPr>
          <p:blipFill>
            <a:blip r:embed="rId3">
              <a:extLst/>
            </a:blip>
            <a:stretch>
              <a:fillRect/>
            </a:stretch>
          </p:blipFill>
          <p:spPr>
            <a:xfrm>
              <a:off x="2086434" y="1702491"/>
              <a:ext cx="942397" cy="1054749"/>
            </a:xfrm>
            <a:prstGeom prst="rect">
              <a:avLst/>
            </a:prstGeom>
            <a:ln w="12700" cap="flat">
              <a:noFill/>
              <a:miter lim="400000"/>
            </a:ln>
            <a:effectLst/>
          </p:spPr>
        </p:pic>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dirty="0">
                <a:solidFill>
                  <a:srgbClr val="1E1E1D"/>
                </a:solidFill>
              </a:rPr>
              <a:t>Adding </a:t>
            </a:r>
            <a:r>
              <a:rPr lang="en-GB" sz="4000" dirty="0" smtClean="0">
                <a:solidFill>
                  <a:srgbClr val="1E1E1D"/>
                </a:solidFill>
              </a:rPr>
              <a:t>Material</a:t>
            </a:r>
            <a:endParaRPr sz="4000" dirty="0">
              <a:solidFill>
                <a:srgbClr val="1E1E1D"/>
              </a:solidFill>
            </a:endParaRPr>
          </a:p>
        </p:txBody>
      </p:sp>
      <p:sp>
        <p:nvSpPr>
          <p:cNvPr id="136" name="Shape 136"/>
          <p:cNvSpPr/>
          <p:nvPr/>
        </p:nvSpPr>
        <p:spPr>
          <a:xfrm>
            <a:off x="530122" y="1931615"/>
            <a:ext cx="2585819" cy="64383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a:solidFill>
                  <a:srgbClr val="000000"/>
                </a:solidFill>
              </a:defRPr>
            </a:pPr>
            <a:r>
              <a:rPr>
                <a:solidFill>
                  <a:srgbClr val="1E1E1D"/>
                </a:solidFill>
                <a:latin typeface="+mj-lt"/>
                <a:ea typeface="+mj-ea"/>
                <a:cs typeface="+mj-cs"/>
                <a:sym typeface="Helvetica Neue"/>
              </a:rPr>
              <a:t>Select a file or folder to </a:t>
            </a:r>
            <a:endParaRPr>
              <a:latin typeface="Calibri"/>
              <a:ea typeface="Calibri"/>
              <a:cs typeface="Calibri"/>
              <a:sym typeface="Calibri"/>
            </a:endParaRPr>
          </a:p>
          <a:p>
            <a:pPr lvl="0">
              <a:defRPr>
                <a:solidFill>
                  <a:srgbClr val="000000"/>
                </a:solidFill>
              </a:defRPr>
            </a:pPr>
            <a:r>
              <a:rPr>
                <a:solidFill>
                  <a:srgbClr val="1E1E1D"/>
                </a:solidFill>
                <a:latin typeface="+mj-lt"/>
                <a:ea typeface="+mj-ea"/>
                <a:cs typeface="+mj-cs"/>
                <a:sym typeface="Helvetica Neue"/>
              </a:rPr>
              <a:t>add from your computer</a:t>
            </a:r>
          </a:p>
        </p:txBody>
      </p:sp>
      <p:sp>
        <p:nvSpPr>
          <p:cNvPr id="137" name="Shape 137"/>
          <p:cNvSpPr/>
          <p:nvPr/>
        </p:nvSpPr>
        <p:spPr>
          <a:xfrm>
            <a:off x="530122" y="3027109"/>
            <a:ext cx="1649473" cy="36443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solidFill>
                  <a:srgbClr val="1E1E1D"/>
                </a:solidFill>
                <a:latin typeface="+mj-lt"/>
                <a:ea typeface="+mj-ea"/>
                <a:cs typeface="+mj-cs"/>
                <a:sym typeface="Helvetica Neue"/>
              </a:defRPr>
            </a:lvl1pPr>
          </a:lstStyle>
          <a:p>
            <a:pPr lvl="0">
              <a:defRPr>
                <a:solidFill>
                  <a:srgbClr val="000000"/>
                </a:solidFill>
              </a:defRPr>
            </a:pPr>
            <a:r>
              <a:rPr>
                <a:solidFill>
                  <a:srgbClr val="1E1E1D"/>
                </a:solidFill>
              </a:rPr>
              <a:t>Watch a folder </a:t>
            </a:r>
          </a:p>
        </p:txBody>
      </p:sp>
      <p:sp>
        <p:nvSpPr>
          <p:cNvPr id="138" name="Shape 138"/>
          <p:cNvSpPr/>
          <p:nvPr/>
        </p:nvSpPr>
        <p:spPr>
          <a:xfrm>
            <a:off x="538588" y="3837616"/>
            <a:ext cx="2206652" cy="9232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a:solidFill>
                  <a:srgbClr val="000000"/>
                </a:solidFill>
              </a:defRPr>
            </a:pPr>
            <a:r>
              <a:rPr>
                <a:solidFill>
                  <a:srgbClr val="1E1E1D"/>
                </a:solidFill>
                <a:latin typeface="+mj-lt"/>
                <a:ea typeface="+mj-ea"/>
                <a:cs typeface="+mj-cs"/>
                <a:sym typeface="Helvetica Neue"/>
              </a:rPr>
              <a:t>Add reference by</a:t>
            </a:r>
            <a:endParaRPr>
              <a:latin typeface="Calibri"/>
              <a:ea typeface="Calibri"/>
              <a:cs typeface="Calibri"/>
              <a:sym typeface="Calibri"/>
            </a:endParaRPr>
          </a:p>
          <a:p>
            <a:pPr lvl="0">
              <a:defRPr>
                <a:solidFill>
                  <a:srgbClr val="000000"/>
                </a:solidFill>
              </a:defRPr>
            </a:pPr>
            <a:r>
              <a:rPr>
                <a:solidFill>
                  <a:srgbClr val="1E1E1D"/>
                </a:solidFill>
                <a:latin typeface="+mj-lt"/>
                <a:ea typeface="+mj-ea"/>
                <a:cs typeface="+mj-cs"/>
                <a:sym typeface="Helvetica Neue"/>
              </a:rPr>
              <a:t>manually entering details</a:t>
            </a:r>
          </a:p>
        </p:txBody>
      </p:sp>
      <p:pic>
        <p:nvPicPr>
          <p:cNvPr id="139" name="image27.png"/>
          <p:cNvPicPr/>
          <p:nvPr/>
        </p:nvPicPr>
        <p:blipFill>
          <a:blip r:embed="rId3">
            <a:extLst/>
          </a:blip>
          <a:stretch>
            <a:fillRect/>
          </a:stretch>
        </p:blipFill>
        <p:spPr>
          <a:xfrm>
            <a:off x="2907801" y="2682169"/>
            <a:ext cx="5832525" cy="2954689"/>
          </a:xfrm>
          <a:prstGeom prst="rect">
            <a:avLst/>
          </a:prstGeom>
          <a:ln w="12700">
            <a:miter lim="400000"/>
          </a:ln>
          <a:effectLst>
            <a:outerShdw blurRad="63500" rotWithShape="0">
              <a:srgbClr val="000000">
                <a:alpha val="39999"/>
              </a:srgbClr>
            </a:outerShdw>
          </a:effectLst>
        </p:spPr>
      </p:pic>
      <p:sp>
        <p:nvSpPr>
          <p:cNvPr id="140" name="Shape 140"/>
          <p:cNvSpPr/>
          <p:nvPr/>
        </p:nvSpPr>
        <p:spPr>
          <a:xfrm flipV="1">
            <a:off x="1551454" y="3028088"/>
            <a:ext cx="1544235"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1" name="Shape 141"/>
          <p:cNvSpPr/>
          <p:nvPr/>
        </p:nvSpPr>
        <p:spPr>
          <a:xfrm>
            <a:off x="1552465" y="2578319"/>
            <a:ext cx="3" cy="455805"/>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2" name="Shape 142"/>
          <p:cNvSpPr/>
          <p:nvPr/>
        </p:nvSpPr>
        <p:spPr>
          <a:xfrm flipV="1">
            <a:off x="2045729" y="3230116"/>
            <a:ext cx="1049959"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3" name="Shape 143"/>
          <p:cNvSpPr/>
          <p:nvPr/>
        </p:nvSpPr>
        <p:spPr>
          <a:xfrm flipV="1">
            <a:off x="1525861" y="3405675"/>
            <a:ext cx="1569828"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4" name="Shape 144"/>
          <p:cNvSpPr/>
          <p:nvPr/>
        </p:nvSpPr>
        <p:spPr>
          <a:xfrm>
            <a:off x="1552465" y="3295813"/>
            <a:ext cx="3" cy="455805"/>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5" name="Shape 145"/>
          <p:cNvSpPr/>
          <p:nvPr/>
        </p:nvSpPr>
        <p:spPr>
          <a:xfrm>
            <a:off x="5421738" y="1874034"/>
            <a:ext cx="3121678" cy="5524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a:solidFill>
                  <a:srgbClr val="1E1E1D"/>
                </a:solidFill>
                <a:latin typeface="+mj-lt"/>
                <a:ea typeface="+mj-ea"/>
                <a:cs typeface="+mj-cs"/>
                <a:sym typeface="Helvetica Neue"/>
              </a:rPr>
              <a:t>Import from another reference</a:t>
            </a:r>
            <a:endParaRPr>
              <a:latin typeface="Calibri"/>
              <a:ea typeface="Calibri"/>
              <a:cs typeface="Calibri"/>
              <a:sym typeface="Calibri"/>
            </a:endParaRPr>
          </a:p>
          <a:p>
            <a:pPr lvl="0">
              <a:defRPr>
                <a:solidFill>
                  <a:srgbClr val="000000"/>
                </a:solidFill>
              </a:defRPr>
            </a:pPr>
            <a:r>
              <a:rPr>
                <a:solidFill>
                  <a:srgbClr val="1E1E1D"/>
                </a:solidFill>
                <a:latin typeface="+mj-lt"/>
                <a:ea typeface="+mj-ea"/>
                <a:cs typeface="+mj-cs"/>
                <a:sym typeface="Helvetica Neue"/>
              </a:rPr>
              <a:t>manager, or BibTeX</a:t>
            </a:r>
          </a:p>
        </p:txBody>
      </p:sp>
      <p:sp>
        <p:nvSpPr>
          <p:cNvPr id="146" name="Shape 146"/>
          <p:cNvSpPr/>
          <p:nvPr/>
        </p:nvSpPr>
        <p:spPr>
          <a:xfrm>
            <a:off x="6419786" y="2426204"/>
            <a:ext cx="3" cy="1228752"/>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animBg="1" advAuto="0"/>
      <p:bldP spid="138" grpId="2" animBg="1" advAuto="0"/>
    </p:bldLst>
  </p:timing>
</p:sld>
</file>

<file path=ppt/theme/theme1.xml><?xml version="1.0" encoding="utf-8"?>
<a:theme xmlns:a="http://schemas.openxmlformats.org/drawingml/2006/main" name="Default">
  <a:themeElements>
    <a:clrScheme name="Default">
      <a:dk1>
        <a:srgbClr val="3C3C3B"/>
      </a:dk1>
      <a:lt1>
        <a:srgbClr val="FFFFFF"/>
      </a:lt1>
      <a:dk2>
        <a:srgbClr val="A7A7A7"/>
      </a:dk2>
      <a:lt2>
        <a:srgbClr val="535353"/>
      </a:lt2>
      <a:accent1>
        <a:srgbClr val="791223"/>
      </a:accent1>
      <a:accent2>
        <a:srgbClr val="777877"/>
      </a:accent2>
      <a:accent3>
        <a:srgbClr val="C0C1BF"/>
      </a:accent3>
      <a:accent4>
        <a:srgbClr val="3C3C3B"/>
      </a:accent4>
      <a:accent5>
        <a:srgbClr val="6A141A"/>
      </a:accent5>
      <a:accent6>
        <a:srgbClr val="DF6421"/>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91223"/>
      </a:accent1>
      <a:accent2>
        <a:srgbClr val="777877"/>
      </a:accent2>
      <a:accent3>
        <a:srgbClr val="C0C1BF"/>
      </a:accent3>
      <a:accent4>
        <a:srgbClr val="3C3C3B"/>
      </a:accent4>
      <a:accent5>
        <a:srgbClr val="6A141A"/>
      </a:accent5>
      <a:accent6>
        <a:srgbClr val="DF6421"/>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TotalTime>
  <Words>3343</Words>
  <Application>Microsoft Office PowerPoint</Application>
  <PresentationFormat>On-screen Show (4:3)</PresentationFormat>
  <Paragraphs>231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Helvetica</vt:lpstr>
      <vt:lpstr>Helvetica Neue</vt:lpstr>
      <vt:lpstr>Lucida Grande</vt:lpstr>
      <vt:lpstr>Default</vt:lpstr>
      <vt:lpstr>Introduction to Mendeley</vt:lpstr>
      <vt:lpstr>PowerPoint Presentation</vt:lpstr>
      <vt:lpstr>PowerPoint Presentation</vt:lpstr>
      <vt:lpstr>PowerPoint Presentation</vt:lpstr>
      <vt:lpstr>Mendeley Desktop</vt:lpstr>
      <vt:lpstr>Mendeley Web</vt:lpstr>
      <vt:lpstr>Organize</vt:lpstr>
      <vt:lpstr>References and Documents</vt:lpstr>
      <vt:lpstr>Adding Material</vt:lpstr>
      <vt:lpstr>Finding New Research</vt:lpstr>
      <vt:lpstr>Sync</vt:lpstr>
      <vt:lpstr>Organize</vt:lpstr>
      <vt:lpstr>Manage Your Library</vt:lpstr>
      <vt:lpstr>Create and Use Folders</vt:lpstr>
      <vt:lpstr>Search Your Documents</vt:lpstr>
      <vt:lpstr>Search Your Documents</vt:lpstr>
      <vt:lpstr>Checking for duplicates</vt:lpstr>
      <vt:lpstr>Cite</vt:lpstr>
      <vt:lpstr>Install the Citation Plug-in</vt:lpstr>
      <vt:lpstr>Generate In-Text Citations in Word</vt:lpstr>
      <vt:lpstr>Merging Citations</vt:lpstr>
      <vt:lpstr>Inserting Your Bibliography</vt:lpstr>
      <vt:lpstr>Finding a Citation Style</vt:lpstr>
      <vt:lpstr>Collaborate  Join and Create Groups to Share References </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Sarah Massey</cp:lastModifiedBy>
  <cp:revision>6</cp:revision>
  <cp:lastPrinted>2017-02-10T15:45:23Z</cp:lastPrinted>
  <dcterms:modified xsi:type="dcterms:W3CDTF">2017-02-10T15:45:30Z</dcterms:modified>
</cp:coreProperties>
</file>