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4" r:id="rId16"/>
    <p:sldId id="275" r:id="rId17"/>
    <p:sldId id="276" r:id="rId18"/>
  </p:sldIdLst>
  <p:sldSz cx="9144000" cy="6858000" type="screen4x3"/>
  <p:notesSz cx="6797675" cy="9926638"/>
  <p:embeddedFontLst>
    <p:embeddedFont>
      <p:font typeface="Segoe UI" panose="020B0502040204020203" pitchFamily="34" charset="0"/>
      <p:regular r:id="rId20"/>
      <p:bold r:id="rId21"/>
      <p:italic r:id="rId22"/>
      <p:boldItalic r:id="rId23"/>
    </p:embeddedFont>
    <p:embeddedFont>
      <p:font typeface="Arial Black" panose="020B0A04020102020204" pitchFamily="34" charset="0"/>
      <p:bold r:id="rId24"/>
    </p:embeddedFont>
    <p:embeddedFont>
      <p:font typeface="DIN" panose="020B0604020202020204"/>
      <p:regular r:id="rId25"/>
      <p:bold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9401"/>
    <a:srgbClr val="1A91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25" autoAdjust="0"/>
    <p:restoredTop sz="94660"/>
  </p:normalViewPr>
  <p:slideViewPr>
    <p:cSldViewPr>
      <p:cViewPr varScale="1">
        <p:scale>
          <a:sx n="65" d="100"/>
          <a:sy n="65" d="100"/>
        </p:scale>
        <p:origin x="-1208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10BACD-446B-4943-BF2F-12F8A271DE9B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D5C4C4-E01A-4191-ABB6-BA9D74DD9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337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27584" y="4005064"/>
            <a:ext cx="7772400" cy="677937"/>
          </a:xfrm>
        </p:spPr>
        <p:txBody>
          <a:bodyPr>
            <a:normAutofit/>
          </a:bodyPr>
          <a:lstStyle>
            <a:lvl1pPr marL="0" indent="0">
              <a:defRPr sz="2800" b="1">
                <a:solidFill>
                  <a:srgbClr val="1A91C9"/>
                </a:solidFill>
              </a:defRPr>
            </a:lvl1pPr>
          </a:lstStyle>
          <a:p>
            <a:r>
              <a:rPr lang="en-US" dirty="0" smtClean="0"/>
              <a:t>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4725144"/>
            <a:ext cx="5004048" cy="432048"/>
          </a:xfrm>
          <a:solidFill>
            <a:srgbClr val="1A91C9"/>
          </a:solidFill>
          <a:ln>
            <a:solidFill>
              <a:srgbClr val="1A91C9"/>
            </a:solidFill>
          </a:ln>
        </p:spPr>
        <p:txBody>
          <a:bodyPr anchor="ctr">
            <a:normAutofit/>
          </a:bodyPr>
          <a:lstStyle>
            <a:lvl1pPr marL="804863" indent="0" algn="l">
              <a:buNone/>
              <a:defRPr sz="2000" b="0">
                <a:solidFill>
                  <a:schemeClr val="bg1"/>
                </a:solidFill>
                <a:latin typeface="DIN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GB" dirty="0"/>
          </a:p>
        </p:txBody>
      </p:sp>
      <p:pic>
        <p:nvPicPr>
          <p:cNvPr id="1026" name="Picture 2" descr="G:\links\Foundation Trust Office\Communication\SCH Communication\Photos\New wing artist impressions\11062-external view-marketing email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76"/>
          <a:stretch/>
        </p:blipFill>
        <p:spPr bwMode="auto">
          <a:xfrm>
            <a:off x="0" y="1768"/>
            <a:ext cx="9144000" cy="344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0" y="3140968"/>
            <a:ext cx="9144000" cy="504056"/>
          </a:xfrm>
          <a:prstGeom prst="rect">
            <a:avLst/>
          </a:prstGeom>
          <a:solidFill>
            <a:srgbClr val="1A91C9"/>
          </a:solidFill>
          <a:ln>
            <a:solidFill>
              <a:srgbClr val="1A91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827584" y="5443885"/>
            <a:ext cx="4176712" cy="433387"/>
          </a:xfrm>
        </p:spPr>
        <p:txBody>
          <a:bodyPr>
            <a:noAutofit/>
          </a:bodyPr>
          <a:lstStyle>
            <a:lvl1pPr marL="0" indent="0">
              <a:buNone/>
              <a:defRPr sz="1600" baseline="0">
                <a:latin typeface="DIN" pitchFamily="2" charset="0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GB" dirty="0" smtClean="0"/>
              <a:t>Additional text</a:t>
            </a:r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6140129"/>
            <a:ext cx="2401078" cy="39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140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DFF9-8F66-47DC-8E68-41212CD7C47B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348581" y="66504"/>
            <a:ext cx="4854865" cy="76470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229071" y="2708399"/>
            <a:ext cx="6769100" cy="634020"/>
          </a:xfrm>
        </p:spPr>
        <p:txBody>
          <a:bodyPr>
            <a:spAutoFit/>
          </a:bodyPr>
          <a:lstStyle>
            <a:lvl1pPr marL="0" indent="0" algn="ctr">
              <a:buNone/>
              <a:defRPr sz="3200" b="1">
                <a:solidFill>
                  <a:schemeClr val="tx1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GB" dirty="0" smtClean="0"/>
              <a:t>Click to add quote</a:t>
            </a:r>
            <a:endParaRPr lang="en-GB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342290" y="1340768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/>
            <a:r>
              <a:rPr lang="en-GB" sz="5400" dirty="0" smtClean="0">
                <a:solidFill>
                  <a:srgbClr val="F09401"/>
                </a:solidFill>
                <a:latin typeface="Arial Black" pitchFamily="34" charset="0"/>
              </a:rPr>
              <a:t>“</a:t>
            </a:r>
            <a:endParaRPr lang="en-GB" sz="5400" dirty="0">
              <a:solidFill>
                <a:srgbClr val="F09401"/>
              </a:solidFill>
              <a:latin typeface="Arial Black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8279294" y="5085184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/>
            <a:r>
              <a:rPr lang="en-GB" sz="5400" dirty="0" smtClean="0">
                <a:solidFill>
                  <a:srgbClr val="F09401"/>
                </a:solidFill>
                <a:latin typeface="Arial Black" pitchFamily="34" charset="0"/>
              </a:rPr>
              <a:t>”</a:t>
            </a:r>
            <a:endParaRPr lang="en-GB" sz="5400" dirty="0">
              <a:solidFill>
                <a:srgbClr val="F0940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288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indent="0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3DFF9-8F66-47DC-8E68-41212CD7C47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376237" y="2492896"/>
            <a:ext cx="2700000" cy="1296466"/>
          </a:xfrm>
        </p:spPr>
        <p:txBody>
          <a:bodyPr>
            <a:normAutofit/>
          </a:bodyPr>
          <a:lstStyle>
            <a:lvl1pPr marL="0" indent="0">
              <a:buNone/>
              <a:defRPr sz="1600" b="0" baseline="0"/>
            </a:lvl1pPr>
          </a:lstStyle>
          <a:p>
            <a:pPr lvl="0"/>
            <a:r>
              <a:rPr lang="en-GB" dirty="0" smtClean="0"/>
              <a:t>Enter some text here</a:t>
            </a:r>
            <a:endParaRPr lang="en-GB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374439" y="1988838"/>
            <a:ext cx="2700000" cy="504379"/>
          </a:xfrm>
        </p:spPr>
        <p:txBody>
          <a:bodyPr>
            <a:normAutofit/>
          </a:bodyPr>
          <a:lstStyle>
            <a:lvl1pPr marL="0" indent="0">
              <a:buNone/>
              <a:defRPr sz="1800" b="1" baseline="0"/>
            </a:lvl1pPr>
          </a:lstStyle>
          <a:p>
            <a:pPr lvl="0"/>
            <a:r>
              <a:rPr lang="en-GB" dirty="0" smtClean="0"/>
              <a:t>Point one</a:t>
            </a:r>
            <a:endParaRPr lang="en-GB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231812" y="2492898"/>
            <a:ext cx="2700000" cy="1296466"/>
          </a:xfrm>
        </p:spPr>
        <p:txBody>
          <a:bodyPr>
            <a:normAutofit/>
          </a:bodyPr>
          <a:lstStyle>
            <a:lvl1pPr marL="0" indent="0">
              <a:buNone/>
              <a:defRPr sz="1600" b="0" baseline="0"/>
            </a:lvl1pPr>
          </a:lstStyle>
          <a:p>
            <a:pPr lvl="0"/>
            <a:r>
              <a:rPr lang="en-GB" dirty="0" smtClean="0"/>
              <a:t>Enter some text here</a:t>
            </a:r>
            <a:endParaRPr lang="en-GB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3230014" y="1988840"/>
            <a:ext cx="2700000" cy="504379"/>
          </a:xfrm>
        </p:spPr>
        <p:txBody>
          <a:bodyPr>
            <a:normAutofit/>
          </a:bodyPr>
          <a:lstStyle>
            <a:lvl1pPr marL="0" indent="0">
              <a:buNone/>
              <a:defRPr sz="1800" b="1" baseline="0"/>
            </a:lvl1pPr>
          </a:lstStyle>
          <a:p>
            <a:pPr lvl="0"/>
            <a:r>
              <a:rPr lang="en-GB" dirty="0" smtClean="0"/>
              <a:t>Point two</a:t>
            </a:r>
            <a:endParaRPr lang="en-GB" dirty="0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066088" y="2492898"/>
            <a:ext cx="2700000" cy="1296466"/>
          </a:xfrm>
        </p:spPr>
        <p:txBody>
          <a:bodyPr>
            <a:normAutofit/>
          </a:bodyPr>
          <a:lstStyle>
            <a:lvl1pPr marL="0" indent="0">
              <a:buNone/>
              <a:defRPr sz="1600" b="0" baseline="0"/>
            </a:lvl1pPr>
          </a:lstStyle>
          <a:p>
            <a:pPr lvl="0"/>
            <a:r>
              <a:rPr lang="en-GB" dirty="0" smtClean="0"/>
              <a:t>Enter some text here</a:t>
            </a:r>
            <a:endParaRPr lang="en-GB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064290" y="1988840"/>
            <a:ext cx="2700000" cy="504379"/>
          </a:xfrm>
        </p:spPr>
        <p:txBody>
          <a:bodyPr>
            <a:normAutofit/>
          </a:bodyPr>
          <a:lstStyle>
            <a:lvl1pPr marL="0" indent="0">
              <a:buNone/>
              <a:defRPr sz="1800" b="1" baseline="0"/>
            </a:lvl1pPr>
          </a:lstStyle>
          <a:p>
            <a:pPr lvl="0"/>
            <a:r>
              <a:rPr lang="en-GB" dirty="0" smtClean="0"/>
              <a:t>Point three</a:t>
            </a:r>
            <a:endParaRPr lang="en-GB" dirty="0"/>
          </a:p>
        </p:txBody>
      </p:sp>
      <p:sp>
        <p:nvSpPr>
          <p:cNvPr id="25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375114" y="4437112"/>
            <a:ext cx="2700000" cy="1296466"/>
          </a:xfrm>
        </p:spPr>
        <p:txBody>
          <a:bodyPr>
            <a:normAutofit/>
          </a:bodyPr>
          <a:lstStyle>
            <a:lvl1pPr marL="0" indent="0">
              <a:buNone/>
              <a:defRPr sz="1600" b="0" baseline="0"/>
            </a:lvl1pPr>
          </a:lstStyle>
          <a:p>
            <a:pPr lvl="0"/>
            <a:r>
              <a:rPr lang="en-GB" dirty="0" smtClean="0"/>
              <a:t>Enter some text here</a:t>
            </a:r>
            <a:endParaRPr lang="en-GB" dirty="0"/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373316" y="3933054"/>
            <a:ext cx="2700000" cy="504379"/>
          </a:xfrm>
        </p:spPr>
        <p:txBody>
          <a:bodyPr>
            <a:normAutofit/>
          </a:bodyPr>
          <a:lstStyle>
            <a:lvl1pPr marL="0" indent="0">
              <a:buNone/>
              <a:defRPr sz="1800" b="1" baseline="0"/>
            </a:lvl1pPr>
          </a:lstStyle>
          <a:p>
            <a:pPr lvl="0"/>
            <a:r>
              <a:rPr lang="en-GB" dirty="0" smtClean="0"/>
              <a:t>Point four</a:t>
            </a:r>
            <a:endParaRPr lang="en-GB" dirty="0"/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3230689" y="4437114"/>
            <a:ext cx="2700000" cy="1296466"/>
          </a:xfrm>
        </p:spPr>
        <p:txBody>
          <a:bodyPr>
            <a:normAutofit/>
          </a:bodyPr>
          <a:lstStyle>
            <a:lvl1pPr marL="0" indent="0">
              <a:buNone/>
              <a:defRPr sz="1600" b="0" baseline="0"/>
            </a:lvl1pPr>
          </a:lstStyle>
          <a:p>
            <a:pPr lvl="0"/>
            <a:r>
              <a:rPr lang="en-GB" dirty="0" smtClean="0"/>
              <a:t>Enter some text here</a:t>
            </a:r>
            <a:endParaRPr lang="en-GB" dirty="0"/>
          </a:p>
        </p:txBody>
      </p:sp>
      <p:sp>
        <p:nvSpPr>
          <p:cNvPr id="28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3228891" y="3933056"/>
            <a:ext cx="2700000" cy="504379"/>
          </a:xfrm>
        </p:spPr>
        <p:txBody>
          <a:bodyPr>
            <a:normAutofit/>
          </a:bodyPr>
          <a:lstStyle>
            <a:lvl1pPr marL="0" indent="0">
              <a:buNone/>
              <a:defRPr sz="1800" b="1" baseline="0"/>
            </a:lvl1pPr>
          </a:lstStyle>
          <a:p>
            <a:pPr lvl="0"/>
            <a:r>
              <a:rPr lang="en-GB" dirty="0" smtClean="0"/>
              <a:t>Point five</a:t>
            </a:r>
            <a:endParaRPr lang="en-GB" dirty="0"/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064965" y="4437114"/>
            <a:ext cx="2700000" cy="1296466"/>
          </a:xfrm>
        </p:spPr>
        <p:txBody>
          <a:bodyPr>
            <a:normAutofit/>
          </a:bodyPr>
          <a:lstStyle>
            <a:lvl1pPr marL="0" indent="0">
              <a:buNone/>
              <a:defRPr sz="1600" b="0" baseline="0"/>
            </a:lvl1pPr>
          </a:lstStyle>
          <a:p>
            <a:pPr lvl="0"/>
            <a:r>
              <a:rPr lang="en-GB" dirty="0" smtClean="0"/>
              <a:t>Enter some text here</a:t>
            </a:r>
            <a:endParaRPr lang="en-GB" dirty="0"/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6063167" y="3933056"/>
            <a:ext cx="2700000" cy="504379"/>
          </a:xfrm>
        </p:spPr>
        <p:txBody>
          <a:bodyPr>
            <a:normAutofit/>
          </a:bodyPr>
          <a:lstStyle>
            <a:lvl1pPr marL="0" indent="0">
              <a:buNone/>
              <a:defRPr sz="1800" b="1" baseline="0"/>
            </a:lvl1pPr>
          </a:lstStyle>
          <a:p>
            <a:pPr lvl="0"/>
            <a:r>
              <a:rPr lang="en-GB" dirty="0" smtClean="0"/>
              <a:t>Point six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76188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indent="0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3DFF9-8F66-47DC-8E68-41212CD7C47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376237" y="2492896"/>
            <a:ext cx="3996000" cy="1296466"/>
          </a:xfrm>
        </p:spPr>
        <p:txBody>
          <a:bodyPr>
            <a:normAutofit/>
          </a:bodyPr>
          <a:lstStyle>
            <a:lvl1pPr marL="0" indent="0">
              <a:buNone/>
              <a:defRPr sz="1600" b="0" baseline="0"/>
            </a:lvl1pPr>
          </a:lstStyle>
          <a:p>
            <a:pPr lvl="0"/>
            <a:r>
              <a:rPr lang="en-GB" dirty="0" smtClean="0"/>
              <a:t>Enter some text here</a:t>
            </a:r>
            <a:endParaRPr lang="en-GB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374439" y="1988838"/>
            <a:ext cx="3996000" cy="504379"/>
          </a:xfrm>
        </p:spPr>
        <p:txBody>
          <a:bodyPr>
            <a:normAutofit/>
          </a:bodyPr>
          <a:lstStyle>
            <a:lvl1pPr marL="0" indent="0">
              <a:buNone/>
              <a:defRPr sz="1800" b="1" baseline="0"/>
            </a:lvl1pPr>
          </a:lstStyle>
          <a:p>
            <a:pPr lvl="0"/>
            <a:r>
              <a:rPr lang="en-GB" dirty="0" smtClean="0"/>
              <a:t>Point one</a:t>
            </a:r>
            <a:endParaRPr lang="en-GB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730151" y="2492898"/>
            <a:ext cx="3996000" cy="1296466"/>
          </a:xfrm>
        </p:spPr>
        <p:txBody>
          <a:bodyPr>
            <a:normAutofit/>
          </a:bodyPr>
          <a:lstStyle>
            <a:lvl1pPr marL="0" indent="0">
              <a:buNone/>
              <a:defRPr sz="1600" b="0" baseline="0"/>
            </a:lvl1pPr>
          </a:lstStyle>
          <a:p>
            <a:pPr lvl="0"/>
            <a:r>
              <a:rPr lang="en-GB" dirty="0" smtClean="0"/>
              <a:t>Enter some text here</a:t>
            </a:r>
            <a:endParaRPr lang="en-GB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728353" y="1988840"/>
            <a:ext cx="3996000" cy="504379"/>
          </a:xfrm>
        </p:spPr>
        <p:txBody>
          <a:bodyPr>
            <a:normAutofit/>
          </a:bodyPr>
          <a:lstStyle>
            <a:lvl1pPr marL="0" indent="0">
              <a:buNone/>
              <a:defRPr sz="1800" b="1" baseline="0"/>
            </a:lvl1pPr>
          </a:lstStyle>
          <a:p>
            <a:pPr lvl="0"/>
            <a:r>
              <a:rPr lang="en-GB" dirty="0" smtClean="0"/>
              <a:t>Point two</a:t>
            </a:r>
            <a:endParaRPr lang="en-GB" dirty="0"/>
          </a:p>
        </p:txBody>
      </p:sp>
      <p:sp>
        <p:nvSpPr>
          <p:cNvPr id="25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375114" y="4437112"/>
            <a:ext cx="3996000" cy="1296466"/>
          </a:xfrm>
        </p:spPr>
        <p:txBody>
          <a:bodyPr>
            <a:normAutofit/>
          </a:bodyPr>
          <a:lstStyle>
            <a:lvl1pPr marL="0" indent="0">
              <a:buNone/>
              <a:defRPr sz="1600" b="0" baseline="0"/>
            </a:lvl1pPr>
          </a:lstStyle>
          <a:p>
            <a:pPr lvl="0"/>
            <a:r>
              <a:rPr lang="en-GB" dirty="0" smtClean="0"/>
              <a:t>Enter some text here</a:t>
            </a:r>
            <a:endParaRPr lang="en-GB" dirty="0"/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373316" y="3933054"/>
            <a:ext cx="3996000" cy="504379"/>
          </a:xfrm>
        </p:spPr>
        <p:txBody>
          <a:bodyPr>
            <a:normAutofit/>
          </a:bodyPr>
          <a:lstStyle>
            <a:lvl1pPr marL="0" indent="0">
              <a:buNone/>
              <a:defRPr sz="1800" b="1" baseline="0"/>
            </a:lvl1pPr>
          </a:lstStyle>
          <a:p>
            <a:pPr lvl="0"/>
            <a:r>
              <a:rPr lang="en-GB" dirty="0" smtClean="0"/>
              <a:t>Point three</a:t>
            </a:r>
            <a:endParaRPr lang="en-GB" dirty="0"/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4729028" y="4437114"/>
            <a:ext cx="3996000" cy="1296466"/>
          </a:xfrm>
        </p:spPr>
        <p:txBody>
          <a:bodyPr>
            <a:normAutofit/>
          </a:bodyPr>
          <a:lstStyle>
            <a:lvl1pPr marL="0" indent="0">
              <a:buNone/>
              <a:defRPr sz="1600" b="0" baseline="0"/>
            </a:lvl1pPr>
          </a:lstStyle>
          <a:p>
            <a:pPr lvl="0"/>
            <a:r>
              <a:rPr lang="en-GB" dirty="0" smtClean="0"/>
              <a:t>Enter some text here</a:t>
            </a:r>
            <a:endParaRPr lang="en-GB" dirty="0"/>
          </a:p>
        </p:txBody>
      </p:sp>
      <p:sp>
        <p:nvSpPr>
          <p:cNvPr id="28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4727230" y="3933056"/>
            <a:ext cx="3996000" cy="504379"/>
          </a:xfrm>
        </p:spPr>
        <p:txBody>
          <a:bodyPr>
            <a:normAutofit/>
          </a:bodyPr>
          <a:lstStyle>
            <a:lvl1pPr marL="0" indent="0">
              <a:buNone/>
              <a:defRPr sz="1800" b="1" baseline="0"/>
            </a:lvl1pPr>
          </a:lstStyle>
          <a:p>
            <a:pPr lvl="0"/>
            <a:r>
              <a:rPr lang="en-GB" dirty="0" smtClean="0"/>
              <a:t>Point four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9790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DFF9-8F66-47DC-8E68-41212CD7C4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931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DFF9-8F66-47DC-8E68-41212CD7C47B}" type="slidenum">
              <a:rPr lang="en-GB" smtClean="0"/>
              <a:t>‹#›</a:t>
            </a:fld>
            <a:endParaRPr lang="en-GB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27584" y="2780928"/>
            <a:ext cx="4536504" cy="576064"/>
          </a:xfrm>
          <a:solidFill>
            <a:srgbClr val="1A91C9"/>
          </a:solidFill>
          <a:ln>
            <a:solidFill>
              <a:srgbClr val="1A91C9"/>
            </a:solidFill>
          </a:ln>
        </p:spPr>
        <p:txBody>
          <a:bodyPr anchor="ctr">
            <a:normAutofit/>
          </a:bodyPr>
          <a:lstStyle>
            <a:lvl1pPr marL="0" indent="0" algn="l">
              <a:buNone/>
              <a:defRPr sz="2400" b="0">
                <a:solidFill>
                  <a:schemeClr val="bg1"/>
                </a:solidFill>
                <a:latin typeface="DIN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page subtitle style</a:t>
            </a:r>
            <a:endParaRPr lang="en-GB" dirty="0"/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827088" y="3715693"/>
            <a:ext cx="4176712" cy="433387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48581" y="66504"/>
            <a:ext cx="4854865" cy="76470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880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3DFF9-8F66-47DC-8E68-41212CD7C47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4821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4784"/>
            <a:ext cx="4038600" cy="4525963"/>
          </a:xfrm>
        </p:spPr>
        <p:txBody>
          <a:bodyPr>
            <a:normAutofit/>
          </a:bodyPr>
          <a:lstStyle>
            <a:lvl1pPr>
              <a:buClr>
                <a:srgbClr val="F09401"/>
              </a:buClr>
              <a:defRPr sz="2400" b="0"/>
            </a:lvl1pPr>
            <a:lvl2pPr>
              <a:buClr>
                <a:srgbClr val="F08001"/>
              </a:buClr>
              <a:defRPr sz="2000"/>
            </a:lvl2pPr>
            <a:lvl3pPr>
              <a:buClr>
                <a:srgbClr val="F09401"/>
              </a:buClr>
              <a:defRPr sz="1800"/>
            </a:lvl3pPr>
            <a:lvl4pPr>
              <a:buClr>
                <a:srgbClr val="F09401"/>
              </a:buClr>
              <a:defRPr sz="1600"/>
            </a:lvl4pPr>
            <a:lvl5pPr>
              <a:buClr>
                <a:srgbClr val="F09401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4784"/>
            <a:ext cx="4038600" cy="4525963"/>
          </a:xfrm>
        </p:spPr>
        <p:txBody>
          <a:bodyPr>
            <a:normAutofit/>
          </a:bodyPr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DFF9-8F66-47DC-8E68-41212CD7C4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603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DFF9-8F66-47DC-8E68-41212CD7C47B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292079" y="1479743"/>
            <a:ext cx="3455987" cy="331152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323528" y="1484784"/>
            <a:ext cx="4474840" cy="4525963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2400" b="0"/>
            </a:lvl1pPr>
            <a:lvl2pPr>
              <a:lnSpc>
                <a:spcPct val="110000"/>
              </a:lnSpc>
              <a:spcBef>
                <a:spcPts val="0"/>
              </a:spcBef>
              <a:defRPr sz="2000"/>
            </a:lvl2pPr>
            <a:lvl3pPr>
              <a:lnSpc>
                <a:spcPct val="110000"/>
              </a:lnSpc>
              <a:spcBef>
                <a:spcPts val="0"/>
              </a:spcBef>
              <a:defRPr sz="1800"/>
            </a:lvl3pPr>
            <a:lvl4pPr>
              <a:lnSpc>
                <a:spcPct val="110000"/>
              </a:lnSpc>
              <a:spcBef>
                <a:spcPts val="0"/>
              </a:spcBef>
              <a:defRPr sz="1600"/>
            </a:lvl4pPr>
            <a:lvl5pPr>
              <a:lnSpc>
                <a:spcPct val="110000"/>
              </a:lnSpc>
              <a:spcBef>
                <a:spcPts val="0"/>
              </a:spcBef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5292080" y="4797152"/>
            <a:ext cx="3456756" cy="574675"/>
          </a:xfrm>
          <a:solidFill>
            <a:srgbClr val="F09401"/>
          </a:solidFill>
          <a:ln>
            <a:solidFill>
              <a:srgbClr val="F09401"/>
            </a:solidFill>
          </a:ln>
        </p:spPr>
        <p:txBody>
          <a:bodyPr anchor="ctr">
            <a:normAutofit/>
          </a:bodyPr>
          <a:lstStyle>
            <a:lvl1pPr marL="180975" indent="-180975" algn="l">
              <a:tabLst>
                <a:tab pos="180975" algn="l"/>
              </a:tabLst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smtClean="0"/>
              <a:t>Caption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4595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DFF9-8F66-47DC-8E68-41212CD7C47B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67544" y="1513385"/>
            <a:ext cx="3455987" cy="1728191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211960" y="1524540"/>
            <a:ext cx="4474840" cy="4525963"/>
          </a:xfrm>
        </p:spPr>
        <p:txBody>
          <a:bodyPr>
            <a:normAutofit/>
          </a:bodyPr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241577"/>
            <a:ext cx="3456756" cy="432047"/>
          </a:xfrm>
          <a:solidFill>
            <a:srgbClr val="F09401"/>
          </a:solidFill>
          <a:ln>
            <a:solidFill>
              <a:srgbClr val="F09401"/>
            </a:solidFill>
          </a:ln>
        </p:spPr>
        <p:txBody>
          <a:bodyPr anchor="ctr">
            <a:normAutofit/>
          </a:bodyPr>
          <a:lstStyle>
            <a:lvl1pPr marL="180975" indent="-180975" algn="l">
              <a:tabLst>
                <a:tab pos="180975" algn="l"/>
              </a:tabLst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smtClean="0"/>
              <a:t>Caption</a:t>
            </a:r>
            <a:endParaRPr lang="en-GB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67544" y="3961657"/>
            <a:ext cx="3455987" cy="1728191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467544" y="5689849"/>
            <a:ext cx="3456756" cy="432047"/>
          </a:xfrm>
          <a:solidFill>
            <a:srgbClr val="F09401"/>
          </a:solidFill>
          <a:ln>
            <a:solidFill>
              <a:srgbClr val="F09401"/>
            </a:solidFill>
          </a:ln>
        </p:spPr>
        <p:txBody>
          <a:bodyPr anchor="ctr">
            <a:normAutofit/>
          </a:bodyPr>
          <a:lstStyle>
            <a:lvl1pPr marL="180975" indent="-180975" algn="l">
              <a:tabLst>
                <a:tab pos="180975" algn="l"/>
              </a:tabLst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smtClean="0"/>
              <a:t>Caption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778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DFF9-8F66-47DC-8E68-41212CD7C47B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3347865" y="1916832"/>
            <a:ext cx="2448272" cy="252028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3347864" y="4437112"/>
            <a:ext cx="2448272" cy="360040"/>
          </a:xfrm>
          <a:solidFill>
            <a:srgbClr val="F09401"/>
          </a:solidFill>
          <a:ln>
            <a:solidFill>
              <a:srgbClr val="F09401"/>
            </a:solidFill>
          </a:ln>
        </p:spPr>
        <p:txBody>
          <a:bodyPr anchor="ctr">
            <a:normAutofit/>
          </a:bodyPr>
          <a:lstStyle>
            <a:lvl1pPr marL="88900" indent="-88900" algn="l">
              <a:tabLst>
                <a:tab pos="180975" algn="l"/>
              </a:tabLst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smtClean="0"/>
              <a:t>Caption</a:t>
            </a:r>
            <a:endParaRPr lang="en-GB" dirty="0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6228184" y="1916832"/>
            <a:ext cx="2448272" cy="252028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6228183" y="4437112"/>
            <a:ext cx="2448272" cy="360040"/>
          </a:xfrm>
          <a:solidFill>
            <a:srgbClr val="F09401"/>
          </a:solidFill>
          <a:ln>
            <a:solidFill>
              <a:srgbClr val="F09401"/>
            </a:solidFill>
          </a:ln>
        </p:spPr>
        <p:txBody>
          <a:bodyPr anchor="ctr">
            <a:normAutofit/>
          </a:bodyPr>
          <a:lstStyle>
            <a:lvl1pPr marL="88900" indent="-88900" algn="l">
              <a:tabLst>
                <a:tab pos="180975" algn="l"/>
              </a:tabLst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smtClean="0"/>
              <a:t>Caption</a:t>
            </a:r>
            <a:endParaRPr lang="en-GB" dirty="0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467545" y="1916832"/>
            <a:ext cx="2448272" cy="252028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467544" y="4437112"/>
            <a:ext cx="2448272" cy="360040"/>
          </a:xfrm>
          <a:solidFill>
            <a:srgbClr val="F09401"/>
          </a:solidFill>
          <a:ln>
            <a:solidFill>
              <a:srgbClr val="F09401"/>
            </a:solidFill>
          </a:ln>
        </p:spPr>
        <p:txBody>
          <a:bodyPr anchor="ctr">
            <a:normAutofit/>
          </a:bodyPr>
          <a:lstStyle>
            <a:lvl1pPr marL="88900" indent="-88900" algn="l">
              <a:tabLst>
                <a:tab pos="180975" algn="l"/>
              </a:tabLst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smtClean="0"/>
              <a:t>Caption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3562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DFF9-8F66-47DC-8E68-41212CD7C47B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3347864" y="1844824"/>
            <a:ext cx="2448272" cy="360040"/>
          </a:xfrm>
          <a:solidFill>
            <a:srgbClr val="F09401"/>
          </a:solidFill>
          <a:ln>
            <a:solidFill>
              <a:srgbClr val="F09401"/>
            </a:solidFill>
          </a:ln>
        </p:spPr>
        <p:txBody>
          <a:bodyPr anchor="ctr">
            <a:normAutofit/>
          </a:bodyPr>
          <a:lstStyle>
            <a:lvl1pPr marL="88900" indent="-88900" algn="l">
              <a:tabLst>
                <a:tab pos="180975" algn="l"/>
              </a:tabLst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smtClean="0"/>
              <a:t>Title</a:t>
            </a:r>
            <a:endParaRPr lang="en-GB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6228183" y="1844824"/>
            <a:ext cx="2448272" cy="360040"/>
          </a:xfrm>
          <a:solidFill>
            <a:srgbClr val="F09401"/>
          </a:solidFill>
          <a:ln>
            <a:solidFill>
              <a:srgbClr val="F09401"/>
            </a:solidFill>
          </a:ln>
        </p:spPr>
        <p:txBody>
          <a:bodyPr anchor="ctr">
            <a:normAutofit/>
          </a:bodyPr>
          <a:lstStyle>
            <a:lvl1pPr marL="88900" indent="-88900" algn="l">
              <a:tabLst>
                <a:tab pos="180975" algn="l"/>
              </a:tabLst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smtClean="0"/>
              <a:t>Title</a:t>
            </a:r>
            <a:endParaRPr lang="en-GB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467544" y="1844824"/>
            <a:ext cx="2448272" cy="360040"/>
          </a:xfrm>
          <a:solidFill>
            <a:srgbClr val="F09401"/>
          </a:solidFill>
          <a:ln>
            <a:solidFill>
              <a:srgbClr val="F09401"/>
            </a:solidFill>
          </a:ln>
        </p:spPr>
        <p:txBody>
          <a:bodyPr anchor="ctr">
            <a:normAutofit/>
          </a:bodyPr>
          <a:lstStyle>
            <a:lvl1pPr marL="88900" indent="-88900" algn="l">
              <a:tabLst>
                <a:tab pos="180975" algn="l"/>
              </a:tabLst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smtClean="0"/>
              <a:t>Title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468313" y="2205038"/>
            <a:ext cx="2447925" cy="2952750"/>
          </a:xfrm>
        </p:spPr>
        <p:txBody>
          <a:bodyPr>
            <a:normAutofit/>
          </a:bodyPr>
          <a:lstStyle>
            <a:lvl1pPr marL="88900" indent="0">
              <a:buNone/>
              <a:defRPr sz="1200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2"/>
          </p:nvPr>
        </p:nvSpPr>
        <p:spPr>
          <a:xfrm>
            <a:off x="3347864" y="2204864"/>
            <a:ext cx="2447925" cy="2952750"/>
          </a:xfrm>
        </p:spPr>
        <p:txBody>
          <a:bodyPr>
            <a:normAutofit/>
          </a:bodyPr>
          <a:lstStyle>
            <a:lvl1pPr marL="88900" indent="0">
              <a:buNone/>
              <a:defRPr sz="1200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3"/>
          </p:nvPr>
        </p:nvSpPr>
        <p:spPr>
          <a:xfrm>
            <a:off x="6228184" y="2204864"/>
            <a:ext cx="2447925" cy="2952750"/>
          </a:xfrm>
        </p:spPr>
        <p:txBody>
          <a:bodyPr>
            <a:normAutofit/>
          </a:bodyPr>
          <a:lstStyle>
            <a:lvl1pPr marL="88900" indent="0">
              <a:buNone/>
              <a:defRPr sz="1200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58832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4408" y="6356350"/>
            <a:ext cx="899592" cy="365125"/>
          </a:xfrm>
          <a:prstGeom prst="rect">
            <a:avLst/>
          </a:prstGeom>
          <a:solidFill>
            <a:srgbClr val="1A91C9"/>
          </a:solidFill>
          <a:ln>
            <a:solidFill>
              <a:srgbClr val="1A91C9"/>
            </a:solidFill>
          </a:ln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A6E3DFF9-8F66-47DC-8E68-41212CD7C47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11573" y="0"/>
            <a:ext cx="9132427" cy="908720"/>
          </a:xfrm>
          <a:prstGeom prst="rect">
            <a:avLst/>
          </a:prstGeom>
          <a:solidFill>
            <a:srgbClr val="1A91C9"/>
          </a:solidFill>
          <a:ln>
            <a:solidFill>
              <a:srgbClr val="1A91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8581" y="66504"/>
            <a:ext cx="4854865" cy="76470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094" y="285587"/>
            <a:ext cx="2195736" cy="35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739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8" r:id="rId4"/>
    <p:sldLayoutId id="2147483652" r:id="rId5"/>
    <p:sldLayoutId id="2147483654" r:id="rId6"/>
    <p:sldLayoutId id="2147483657" r:id="rId7"/>
    <p:sldLayoutId id="2147483656" r:id="rId8"/>
    <p:sldLayoutId id="2147483664" r:id="rId9"/>
    <p:sldLayoutId id="2147483661" r:id="rId10"/>
    <p:sldLayoutId id="2147483662" r:id="rId11"/>
    <p:sldLayoutId id="2147483663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latin typeface="DIN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10000"/>
        </a:lnSpc>
        <a:spcBef>
          <a:spcPts val="0"/>
        </a:spcBef>
        <a:buClr>
          <a:srgbClr val="F09401"/>
        </a:buClr>
        <a:buFont typeface="Wingdings" pitchFamily="2" charset="2"/>
        <a:buChar char="§"/>
        <a:defRPr sz="2800" b="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lnSpc>
          <a:spcPct val="110000"/>
        </a:lnSpc>
        <a:spcBef>
          <a:spcPts val="0"/>
        </a:spcBef>
        <a:buClr>
          <a:srgbClr val="F09401"/>
        </a:buClr>
        <a:buFont typeface="Wingdings" pitchFamily="2" charset="2"/>
        <a:buChar char="§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0"/>
        </a:spcBef>
        <a:buClr>
          <a:srgbClr val="F09401"/>
        </a:buClr>
        <a:buFont typeface="Wingdings" pitchFamily="2" charset="2"/>
        <a:buChar char="§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0"/>
        </a:spcBef>
        <a:buClr>
          <a:srgbClr val="F09401"/>
        </a:buClr>
        <a:buFont typeface="Wingdings" pitchFamily="2" charset="2"/>
        <a:buChar char="§"/>
        <a:defRPr sz="1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0"/>
        </a:spcBef>
        <a:buClr>
          <a:srgbClr val="F09401"/>
        </a:buClr>
        <a:buFont typeface="Wingdings" pitchFamily="2" charset="2"/>
        <a:buChar char="§"/>
        <a:defRPr sz="1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45" y="4005064"/>
            <a:ext cx="7772400" cy="677937"/>
          </a:xfrm>
        </p:spPr>
        <p:txBody>
          <a:bodyPr/>
          <a:lstStyle/>
          <a:p>
            <a:r>
              <a:rPr lang="en-GB" dirty="0" smtClean="0"/>
              <a:t>People Information Report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725144"/>
            <a:ext cx="5098369" cy="432048"/>
          </a:xfrm>
        </p:spPr>
        <p:txBody>
          <a:bodyPr/>
          <a:lstStyle/>
          <a:p>
            <a:pPr marL="804863"/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27584" y="5373216"/>
            <a:ext cx="4176712" cy="648072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DIN" pitchFamily="2" charset="0"/>
              </a:rPr>
              <a:t>Quarter 2 – 2019/20</a:t>
            </a:r>
          </a:p>
          <a:p>
            <a:pPr marL="0" indent="0">
              <a:buNone/>
            </a:pPr>
            <a:r>
              <a:rPr lang="en-GB" dirty="0" smtClean="0"/>
              <a:t>1</a:t>
            </a:r>
            <a:r>
              <a:rPr lang="en-GB" baseline="30000" dirty="0" smtClean="0"/>
              <a:t>st</a:t>
            </a:r>
            <a:r>
              <a:rPr lang="en-GB" dirty="0" smtClean="0"/>
              <a:t> July 2019 to 30</a:t>
            </a:r>
            <a:r>
              <a:rPr lang="en-GB" baseline="30000" dirty="0" smtClean="0"/>
              <a:t>th</a:t>
            </a:r>
            <a:r>
              <a:rPr lang="en-GB" dirty="0" smtClean="0"/>
              <a:t> September 2019</a:t>
            </a:r>
            <a:endParaRPr lang="en-GB" dirty="0">
              <a:latin typeface="D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46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1800" dirty="0" smtClean="0"/>
              <a:t>1.3e </a:t>
            </a:r>
            <a:r>
              <a:rPr lang="en-GB" sz="1800" dirty="0"/>
              <a:t>– Equality &amp; Diversity Monitoring – </a:t>
            </a:r>
            <a:r>
              <a:rPr lang="en-GB" sz="1800" dirty="0" smtClean="0"/>
              <a:t>Sexual Orientation &amp; Religious Belief</a:t>
            </a:r>
            <a:endParaRPr lang="en-GB" sz="18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" y="980728"/>
            <a:ext cx="9096427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051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1800" dirty="0" smtClean="0"/>
              <a:t>1.4 – Recruitment KPIs</a:t>
            </a:r>
            <a:endParaRPr lang="en-GB" sz="18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937834"/>
            <a:ext cx="9031615" cy="5587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444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1800" dirty="0" smtClean="0"/>
              <a:t>1.5a - Turnover</a:t>
            </a:r>
            <a:endParaRPr lang="en-GB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936388"/>
            <a:ext cx="9031674" cy="5588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528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1800" dirty="0" smtClean="0"/>
              <a:t>1.5b - Leavers</a:t>
            </a:r>
            <a:endParaRPr lang="en-GB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" y="949638"/>
            <a:ext cx="9001000" cy="5554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601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1800" dirty="0" smtClean="0"/>
              <a:t>1.6 – People in Post - Comparisons</a:t>
            </a:r>
            <a:endParaRPr lang="en-GB" sz="1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" y="952370"/>
            <a:ext cx="9108504" cy="5436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965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2.1 – Mandatory Training Compliance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943080"/>
            <a:ext cx="9035678" cy="5675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935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581" y="66504"/>
            <a:ext cx="6023619" cy="764704"/>
          </a:xfrm>
        </p:spPr>
        <p:txBody>
          <a:bodyPr>
            <a:normAutofit/>
          </a:bodyPr>
          <a:lstStyle/>
          <a:p>
            <a:r>
              <a:rPr lang="en-GB" sz="1800" dirty="0" smtClean="0"/>
              <a:t>2.2 – Performance Development Review Compliance</a:t>
            </a:r>
            <a:endParaRPr lang="en-GB" sz="18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969466"/>
            <a:ext cx="9090145" cy="5555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835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1800" dirty="0" smtClean="0"/>
              <a:t>3 - Glossary</a:t>
            </a:r>
            <a:endParaRPr lang="en-GB" sz="18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33" y="1052736"/>
            <a:ext cx="9021771" cy="2856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56" y="4247033"/>
            <a:ext cx="9023748" cy="1630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855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581" y="66504"/>
            <a:ext cx="5879603" cy="764704"/>
          </a:xfrm>
        </p:spPr>
        <p:txBody>
          <a:bodyPr>
            <a:normAutofit/>
          </a:bodyPr>
          <a:lstStyle/>
          <a:p>
            <a:r>
              <a:rPr lang="en-GB" b="1" dirty="0" smtClean="0"/>
              <a:t>Workforce Information Report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1115616" y="1124744"/>
            <a:ext cx="7200800" cy="4131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b="1" u="sng" dirty="0" smtClean="0"/>
          </a:p>
          <a:p>
            <a:endParaRPr lang="en-GB" b="1" u="sng" dirty="0"/>
          </a:p>
          <a:p>
            <a:r>
              <a:rPr lang="en-GB" b="1" u="sng" dirty="0" smtClean="0"/>
              <a:t>CONTENTS</a:t>
            </a:r>
            <a:endParaRPr lang="en-GB" b="1" u="sng" dirty="0"/>
          </a:p>
          <a:p>
            <a:endParaRPr lang="en-GB" sz="1050" dirty="0"/>
          </a:p>
          <a:p>
            <a:pPr>
              <a:lnSpc>
                <a:spcPct val="150000"/>
              </a:lnSpc>
            </a:pPr>
            <a:r>
              <a:rPr lang="en-GB" sz="1200" b="1" dirty="0" smtClean="0"/>
              <a:t>1 – People Workforce Information</a:t>
            </a:r>
            <a:endParaRPr lang="en-GB" sz="1200" b="1" dirty="0"/>
          </a:p>
          <a:p>
            <a:pPr>
              <a:lnSpc>
                <a:spcPct val="150000"/>
              </a:lnSpc>
            </a:pPr>
            <a:r>
              <a:rPr lang="en-GB" sz="1200" dirty="0" smtClean="0"/>
              <a:t>     1.1 – Dashboard Overview</a:t>
            </a:r>
            <a:endParaRPr lang="en-GB" sz="1200" dirty="0"/>
          </a:p>
          <a:p>
            <a:pPr>
              <a:lnSpc>
                <a:spcPct val="150000"/>
              </a:lnSpc>
            </a:pPr>
            <a:r>
              <a:rPr lang="en-GB" sz="1200" dirty="0" smtClean="0"/>
              <a:t>     1.2 - Sickness </a:t>
            </a:r>
            <a:r>
              <a:rPr lang="en-GB" sz="1200" dirty="0"/>
              <a:t>Absence</a:t>
            </a:r>
          </a:p>
          <a:p>
            <a:pPr>
              <a:lnSpc>
                <a:spcPct val="150000"/>
              </a:lnSpc>
            </a:pPr>
            <a:r>
              <a:rPr lang="en-GB" sz="1200" dirty="0" smtClean="0"/>
              <a:t>     1.3 - Equality </a:t>
            </a:r>
            <a:r>
              <a:rPr lang="en-GB" sz="1200" dirty="0"/>
              <a:t>&amp; Diversity Monitoring</a:t>
            </a:r>
          </a:p>
          <a:p>
            <a:pPr>
              <a:lnSpc>
                <a:spcPct val="150000"/>
              </a:lnSpc>
            </a:pPr>
            <a:r>
              <a:rPr lang="en-GB" sz="1200" dirty="0" smtClean="0"/>
              <a:t>     1.4 - Recruitment </a:t>
            </a:r>
            <a:r>
              <a:rPr lang="en-GB" sz="1200" dirty="0"/>
              <a:t>KPIs</a:t>
            </a:r>
          </a:p>
          <a:p>
            <a:pPr>
              <a:lnSpc>
                <a:spcPct val="150000"/>
              </a:lnSpc>
            </a:pPr>
            <a:r>
              <a:rPr lang="en-GB" sz="1200" dirty="0" smtClean="0"/>
              <a:t>     1.5 - Turnover &amp; Leavers</a:t>
            </a:r>
            <a:endParaRPr lang="en-GB" sz="1200" dirty="0"/>
          </a:p>
          <a:p>
            <a:pPr>
              <a:lnSpc>
                <a:spcPct val="150000"/>
              </a:lnSpc>
            </a:pPr>
            <a:r>
              <a:rPr lang="en-GB" sz="1200" dirty="0" smtClean="0"/>
              <a:t>     1.6 - People </a:t>
            </a:r>
            <a:r>
              <a:rPr lang="en-GB" sz="1200" dirty="0"/>
              <a:t>in Post Profiles</a:t>
            </a:r>
          </a:p>
          <a:p>
            <a:pPr>
              <a:lnSpc>
                <a:spcPct val="150000"/>
              </a:lnSpc>
            </a:pPr>
            <a:r>
              <a:rPr lang="en-GB" sz="1200" b="1" dirty="0" smtClean="0"/>
              <a:t>2 - Learning </a:t>
            </a:r>
            <a:r>
              <a:rPr lang="en-GB" sz="1200" b="1" dirty="0"/>
              <a:t>&amp; Organisational Development</a:t>
            </a:r>
          </a:p>
          <a:p>
            <a:pPr>
              <a:lnSpc>
                <a:spcPct val="150000"/>
              </a:lnSpc>
            </a:pPr>
            <a:r>
              <a:rPr lang="en-GB" sz="1200" dirty="0" smtClean="0"/>
              <a:t>     2.1 - Mandatory </a:t>
            </a:r>
            <a:r>
              <a:rPr lang="en-GB" sz="1200" dirty="0"/>
              <a:t>Training Compliance</a:t>
            </a:r>
          </a:p>
          <a:p>
            <a:pPr>
              <a:lnSpc>
                <a:spcPct val="150000"/>
              </a:lnSpc>
            </a:pPr>
            <a:r>
              <a:rPr lang="en-GB" sz="1200" dirty="0" smtClean="0"/>
              <a:t>     2.2 - Performance </a:t>
            </a:r>
            <a:r>
              <a:rPr lang="en-GB" sz="1200" dirty="0"/>
              <a:t>Development Review </a:t>
            </a:r>
            <a:r>
              <a:rPr lang="en-GB" sz="1200" dirty="0" smtClean="0"/>
              <a:t>Compliance</a:t>
            </a:r>
          </a:p>
          <a:p>
            <a:pPr>
              <a:lnSpc>
                <a:spcPct val="150000"/>
              </a:lnSpc>
            </a:pPr>
            <a:r>
              <a:rPr lang="en-GB" sz="1200" b="1" dirty="0" smtClean="0"/>
              <a:t>3 - Glossary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389272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1800" dirty="0" smtClean="0"/>
              <a:t>1.1a – Dashboard Overview</a:t>
            </a:r>
            <a:endParaRPr lang="en-GB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980728"/>
            <a:ext cx="9001000" cy="5805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855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1800" dirty="0" smtClean="0"/>
              <a:t>1.1b – Dashboard Overview</a:t>
            </a:r>
            <a:r>
              <a:rPr lang="en-GB" sz="2000" dirty="0" smtClean="0"/>
              <a:t> </a:t>
            </a:r>
            <a:endParaRPr lang="en-GB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980728"/>
            <a:ext cx="9108504" cy="5389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12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1800" dirty="0" smtClean="0"/>
              <a:t>1.2 – Sickness Absence</a:t>
            </a:r>
            <a:endParaRPr lang="en-GB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" y="980729"/>
            <a:ext cx="9108504" cy="5660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212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581" y="66504"/>
            <a:ext cx="5375547" cy="764704"/>
          </a:xfrm>
        </p:spPr>
        <p:txBody>
          <a:bodyPr>
            <a:normAutofit/>
          </a:bodyPr>
          <a:lstStyle/>
          <a:p>
            <a:r>
              <a:rPr lang="en-GB" sz="1800" dirty="0" smtClean="0"/>
              <a:t>1.3a – Equality &amp; Diversity Monitoring - Ethnicity</a:t>
            </a:r>
            <a:endParaRPr lang="en-GB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" y="962695"/>
            <a:ext cx="9001000" cy="5611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517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1800" dirty="0" smtClean="0"/>
              <a:t>1.3b </a:t>
            </a:r>
            <a:r>
              <a:rPr lang="en-GB" sz="1800" dirty="0"/>
              <a:t>– Equality &amp; Diversity Monitoring </a:t>
            </a:r>
            <a:r>
              <a:rPr lang="en-GB" sz="1800" dirty="0" smtClean="0"/>
              <a:t>– Age</a:t>
            </a:r>
            <a:endParaRPr lang="en-GB" sz="18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967159"/>
            <a:ext cx="9053686" cy="5558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38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581" y="66504"/>
            <a:ext cx="5735587" cy="764704"/>
          </a:xfrm>
        </p:spPr>
        <p:txBody>
          <a:bodyPr>
            <a:normAutofit/>
          </a:bodyPr>
          <a:lstStyle/>
          <a:p>
            <a:r>
              <a:rPr lang="en-GB" sz="1800" dirty="0" smtClean="0"/>
              <a:t>1.3c </a:t>
            </a:r>
            <a:r>
              <a:rPr lang="en-GB" sz="1800" dirty="0"/>
              <a:t>– Equality &amp; Diversity Monitoring – </a:t>
            </a:r>
            <a:r>
              <a:rPr lang="en-GB" sz="1800" dirty="0" smtClean="0"/>
              <a:t>Gender</a:t>
            </a:r>
            <a:endParaRPr lang="en-GB" sz="1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" y="961783"/>
            <a:ext cx="9113276" cy="5707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152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581" y="66504"/>
            <a:ext cx="5879603" cy="764704"/>
          </a:xfrm>
        </p:spPr>
        <p:txBody>
          <a:bodyPr>
            <a:normAutofit/>
          </a:bodyPr>
          <a:lstStyle/>
          <a:p>
            <a:r>
              <a:rPr lang="en-GB" sz="1800" dirty="0" smtClean="0"/>
              <a:t>1.3d </a:t>
            </a:r>
            <a:r>
              <a:rPr lang="en-GB" sz="1800" dirty="0"/>
              <a:t>– Equality &amp; Diversity Monitoring – </a:t>
            </a:r>
            <a:r>
              <a:rPr lang="en-GB" sz="1800" dirty="0" smtClean="0"/>
              <a:t>Disability</a:t>
            </a:r>
            <a:endParaRPr lang="en-GB" sz="18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985530"/>
            <a:ext cx="9063397" cy="5611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330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orkforce Information Report - 2018-19 Q1">
  <a:themeElements>
    <a:clrScheme name="SCH Theme">
      <a:dk1>
        <a:sysClr val="windowText" lastClr="000000"/>
      </a:dk1>
      <a:lt1>
        <a:sysClr val="window" lastClr="FFFFFF"/>
      </a:lt1>
      <a:dk2>
        <a:srgbClr val="116185"/>
      </a:dk2>
      <a:lt2>
        <a:srgbClr val="D8D8D8"/>
      </a:lt2>
      <a:accent1>
        <a:srgbClr val="1A91C9"/>
      </a:accent1>
      <a:accent2>
        <a:srgbClr val="5FC0EB"/>
      </a:accent2>
      <a:accent3>
        <a:srgbClr val="BEB784"/>
      </a:accent3>
      <a:accent4>
        <a:srgbClr val="76923C"/>
      </a:accent4>
      <a:accent5>
        <a:srgbClr val="938953"/>
      </a:accent5>
      <a:accent6>
        <a:srgbClr val="F09401"/>
      </a:accent6>
      <a:hlink>
        <a:srgbClr val="F09401"/>
      </a:hlink>
      <a:folHlink>
        <a:srgbClr val="F09401"/>
      </a:folHlink>
    </a:clrScheme>
    <a:fontScheme name="Segoe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Workforce Information Report - 2018-19 Q1</Template>
  <TotalTime>628</TotalTime>
  <Words>167</Words>
  <Application>Microsoft Office PowerPoint</Application>
  <PresentationFormat>On-screen Show (4:3)</PresentationFormat>
  <Paragraphs>34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Segoe UI</vt:lpstr>
      <vt:lpstr>Arial Black</vt:lpstr>
      <vt:lpstr>DIN</vt:lpstr>
      <vt:lpstr>Wingdings</vt:lpstr>
      <vt:lpstr>Calibri</vt:lpstr>
      <vt:lpstr>Workforce Information Report - 2018-19 Q1</vt:lpstr>
      <vt:lpstr>People Information Report</vt:lpstr>
      <vt:lpstr>Workforce Information Report</vt:lpstr>
      <vt:lpstr>1.1a – Dashboard Overview</vt:lpstr>
      <vt:lpstr>1.1b – Dashboard Overview </vt:lpstr>
      <vt:lpstr>1.2 – Sickness Absence</vt:lpstr>
      <vt:lpstr>1.3a – Equality &amp; Diversity Monitoring - Ethnicity</vt:lpstr>
      <vt:lpstr>1.3b – Equality &amp; Diversity Monitoring – Age</vt:lpstr>
      <vt:lpstr>1.3c – Equality &amp; Diversity Monitoring – Gender</vt:lpstr>
      <vt:lpstr>1.3d – Equality &amp; Diversity Monitoring – Disability</vt:lpstr>
      <vt:lpstr>1.3e – Equality &amp; Diversity Monitoring – Sexual Orientation &amp; Religious Belief</vt:lpstr>
      <vt:lpstr>1.4 – Recruitment KPIs</vt:lpstr>
      <vt:lpstr>1.5a - Turnover</vt:lpstr>
      <vt:lpstr>1.5b - Leavers</vt:lpstr>
      <vt:lpstr>1.6 – People in Post - Comparisons</vt:lpstr>
      <vt:lpstr>2.1 – Mandatory Training Compliance</vt:lpstr>
      <vt:lpstr>2.2 – Performance Development Review Compliance</vt:lpstr>
      <vt:lpstr>3 - Glossary</vt:lpstr>
    </vt:vector>
  </TitlesOfParts>
  <Company>SCH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Nick Parker</cp:lastModifiedBy>
  <cp:revision>59</cp:revision>
  <cp:lastPrinted>2019-03-12T09:00:09Z</cp:lastPrinted>
  <dcterms:created xsi:type="dcterms:W3CDTF">2018-09-14T07:55:42Z</dcterms:created>
  <dcterms:modified xsi:type="dcterms:W3CDTF">2019-12-06T12:13:08Z</dcterms:modified>
</cp:coreProperties>
</file>